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8.jpg" ContentType="image/pn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61" r:id="rId2"/>
    <p:sldId id="302" r:id="rId3"/>
    <p:sldId id="296" r:id="rId4"/>
    <p:sldId id="297" r:id="rId5"/>
    <p:sldId id="324" r:id="rId6"/>
    <p:sldId id="298" r:id="rId7"/>
    <p:sldId id="304" r:id="rId8"/>
    <p:sldId id="305" r:id="rId9"/>
    <p:sldId id="306" r:id="rId10"/>
    <p:sldId id="325" r:id="rId11"/>
    <p:sldId id="299" r:id="rId12"/>
    <p:sldId id="307" r:id="rId13"/>
    <p:sldId id="327" r:id="rId14"/>
    <p:sldId id="312" r:id="rId15"/>
    <p:sldId id="313" r:id="rId16"/>
    <p:sldId id="314" r:id="rId17"/>
    <p:sldId id="309" r:id="rId18"/>
    <p:sldId id="308" r:id="rId19"/>
    <p:sldId id="300" r:id="rId20"/>
    <p:sldId id="318" r:id="rId21"/>
    <p:sldId id="326" r:id="rId22"/>
    <p:sldId id="320" r:id="rId23"/>
    <p:sldId id="321" r:id="rId24"/>
    <p:sldId id="322" r:id="rId25"/>
    <p:sldId id="301" r:id="rId26"/>
    <p:sldId id="269" r:id="rId27"/>
    <p:sldId id="316" r:id="rId28"/>
    <p:sldId id="317" r:id="rId29"/>
    <p:sldId id="328" r:id="rId30"/>
    <p:sldId id="329" r:id="rId31"/>
    <p:sldId id="295" r:id="rId32"/>
    <p:sldId id="330" r:id="rId33"/>
    <p:sldId id="331" r:id="rId34"/>
    <p:sldId id="332" r:id="rId35"/>
    <p:sldId id="333"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5534" userDrawn="1">
          <p15:clr>
            <a:srgbClr val="A4A3A4"/>
          </p15:clr>
        </p15:guide>
        <p15:guide id="5" orient="horz" pos="3922">
          <p15:clr>
            <a:srgbClr val="A4A3A4"/>
          </p15:clr>
        </p15:guide>
        <p15:guide id="7" pos="216" userDrawn="1">
          <p15:clr>
            <a:srgbClr val="A4A3A4"/>
          </p15:clr>
        </p15:guide>
        <p15:guide id="8" orient="horz" pos="120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 HAN" initials="FH" lastIdx="11" clrIdx="0">
    <p:extLst/>
  </p:cmAuthor>
  <p:cmAuthor id="2" name="Chen Fan" initials="CF"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C47"/>
    <a:srgbClr val="000000"/>
    <a:srgbClr val="FFFFFF"/>
    <a:srgbClr val="A42036"/>
    <a:srgbClr val="CAC8C8"/>
    <a:srgbClr val="EE2445"/>
    <a:srgbClr val="366B93"/>
    <a:srgbClr val="C45D6B"/>
    <a:srgbClr val="34733A"/>
    <a:srgbClr val="757A8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67" autoAdjust="0"/>
    <p:restoredTop sz="95221" autoAdjust="0"/>
  </p:normalViewPr>
  <p:slideViewPr>
    <p:cSldViewPr snapToGrid="0" snapToObjects="1">
      <p:cViewPr varScale="1">
        <p:scale>
          <a:sx n="92" d="100"/>
          <a:sy n="92" d="100"/>
        </p:scale>
        <p:origin x="472" y="176"/>
      </p:cViewPr>
      <p:guideLst>
        <p:guide pos="5534"/>
        <p:guide orient="horz" pos="3922"/>
        <p:guide pos="216"/>
        <p:guide orient="horz" pos="120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commentAuthors" Target="commentAuthors.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FC2223-6992-7D4A-838C-8E1163906FDD}" type="doc">
      <dgm:prSet loTypeId="urn:microsoft.com/office/officeart/2009/3/layout/StepUpProcess" loCatId="" qsTypeId="urn:microsoft.com/office/officeart/2005/8/quickstyle/simple3" qsCatId="simple" csTypeId="urn:microsoft.com/office/officeart/2005/8/colors/accent1_2" csCatId="accent1" phldr="1"/>
      <dgm:spPr/>
      <dgm:t>
        <a:bodyPr/>
        <a:lstStyle/>
        <a:p>
          <a:endParaRPr lang="en-US"/>
        </a:p>
      </dgm:t>
    </dgm:pt>
    <dgm:pt modelId="{BF3866BC-444B-F54E-819D-390FB370D287}">
      <dgm:prSet phldrT="[Text]" custT="1"/>
      <dgm:spPr/>
      <dgm:t>
        <a:bodyPr/>
        <a:lstStyle/>
        <a:p>
          <a:r>
            <a:rPr lang="de-DE" sz="2400" dirty="0" err="1" smtClean="0">
              <a:solidFill>
                <a:srgbClr val="323C47"/>
              </a:solidFill>
              <a:latin typeface="Arial" charset="0"/>
            </a:rPr>
            <a:t>Simulated</a:t>
          </a:r>
          <a:r>
            <a:rPr lang="de-DE" sz="2400" dirty="0" smtClean="0">
              <a:solidFill>
                <a:srgbClr val="323C47"/>
              </a:solidFill>
              <a:latin typeface="Arial" charset="0"/>
            </a:rPr>
            <a:t> </a:t>
          </a:r>
        </a:p>
        <a:p>
          <a:r>
            <a:rPr lang="de-DE" sz="2400" dirty="0" smtClean="0">
              <a:solidFill>
                <a:srgbClr val="323C47"/>
              </a:solidFill>
              <a:latin typeface="Arial" charset="0"/>
            </a:rPr>
            <a:t>Return Path</a:t>
          </a:r>
        </a:p>
      </dgm:t>
    </dgm:pt>
    <dgm:pt modelId="{6370C37E-C86C-4446-ACD5-BE29D3C89B7D}" type="parTrans" cxnId="{0AAE4459-C68E-414D-A25B-8EC68DFF5A57}">
      <dgm:prSet/>
      <dgm:spPr/>
      <dgm:t>
        <a:bodyPr/>
        <a:lstStyle/>
        <a:p>
          <a:endParaRPr lang="en-US"/>
        </a:p>
      </dgm:t>
    </dgm:pt>
    <dgm:pt modelId="{B0A61769-192A-294A-AD3A-F22B7C68337A}" type="sibTrans" cxnId="{0AAE4459-C68E-414D-A25B-8EC68DFF5A57}">
      <dgm:prSet/>
      <dgm:spPr/>
      <dgm:t>
        <a:bodyPr/>
        <a:lstStyle/>
        <a:p>
          <a:endParaRPr lang="en-US"/>
        </a:p>
      </dgm:t>
    </dgm:pt>
    <dgm:pt modelId="{026790D0-08B6-B148-B681-54B40A890267}">
      <dgm:prSet phldrT="[Text]" custT="1"/>
      <dgm:spPr/>
      <dgm:t>
        <a:bodyPr/>
        <a:lstStyle/>
        <a:p>
          <a:r>
            <a:rPr lang="de-DE" sz="2400" dirty="0" err="1" smtClean="0">
              <a:solidFill>
                <a:srgbClr val="323C47"/>
              </a:solidFill>
              <a:latin typeface="Arial" charset="0"/>
            </a:rPr>
            <a:t>Glidepaths</a:t>
          </a:r>
          <a:r>
            <a:rPr lang="de-DE" sz="2400" dirty="0" smtClean="0">
              <a:solidFill>
                <a:srgbClr val="323C47"/>
              </a:solidFill>
              <a:latin typeface="Arial" charset="0"/>
            </a:rPr>
            <a:t> </a:t>
          </a:r>
        </a:p>
        <a:p>
          <a:r>
            <a:rPr lang="de-DE" sz="2400" dirty="0" smtClean="0">
              <a:solidFill>
                <a:srgbClr val="323C47"/>
              </a:solidFill>
              <a:latin typeface="Arial" charset="0"/>
            </a:rPr>
            <a:t>(</a:t>
          </a:r>
          <a:r>
            <a:rPr lang="de-DE" sz="2400" dirty="0" err="1" smtClean="0">
              <a:solidFill>
                <a:srgbClr val="323C47"/>
              </a:solidFill>
              <a:latin typeface="Arial" charset="0"/>
            </a:rPr>
            <a:t>Static</a:t>
          </a:r>
          <a:r>
            <a:rPr lang="de-DE" sz="2400" dirty="0" smtClean="0">
              <a:solidFill>
                <a:srgbClr val="323C47"/>
              </a:solidFill>
              <a:latin typeface="Arial" charset="0"/>
            </a:rPr>
            <a:t>)</a:t>
          </a:r>
        </a:p>
        <a:p>
          <a:r>
            <a:rPr lang="de-DE" sz="2400" dirty="0" err="1" smtClean="0">
              <a:solidFill>
                <a:srgbClr val="323C47"/>
              </a:solidFill>
              <a:latin typeface="Arial" charset="0"/>
            </a:rPr>
            <a:t>Glidepaths</a:t>
          </a:r>
          <a:r>
            <a:rPr lang="de-DE" sz="2400" dirty="0" smtClean="0">
              <a:solidFill>
                <a:srgbClr val="323C47"/>
              </a:solidFill>
              <a:latin typeface="Arial" charset="0"/>
            </a:rPr>
            <a:t> (Dynamic)</a:t>
          </a:r>
        </a:p>
        <a:p>
          <a:endParaRPr lang="en-US" sz="1600" dirty="0">
            <a:solidFill>
              <a:srgbClr val="000000"/>
            </a:solidFill>
          </a:endParaRPr>
        </a:p>
      </dgm:t>
    </dgm:pt>
    <dgm:pt modelId="{0A9211C3-BC9B-5F48-87DC-737BFF37209F}" type="parTrans" cxnId="{82E2AA5D-5ED7-2B40-AF22-52409AFABB5B}">
      <dgm:prSet/>
      <dgm:spPr/>
      <dgm:t>
        <a:bodyPr/>
        <a:lstStyle/>
        <a:p>
          <a:endParaRPr lang="en-US"/>
        </a:p>
      </dgm:t>
    </dgm:pt>
    <dgm:pt modelId="{E14C29DB-F2F1-3445-A60C-AB39855465CD}" type="sibTrans" cxnId="{82E2AA5D-5ED7-2B40-AF22-52409AFABB5B}">
      <dgm:prSet/>
      <dgm:spPr/>
      <dgm:t>
        <a:bodyPr/>
        <a:lstStyle/>
        <a:p>
          <a:endParaRPr lang="en-US"/>
        </a:p>
      </dgm:t>
    </dgm:pt>
    <dgm:pt modelId="{6D8AA39E-B23B-9647-ACF3-E061DD3FC0CF}">
      <dgm:prSet phldrT="[Text]" custT="1"/>
      <dgm:spPr/>
      <dgm:t>
        <a:bodyPr/>
        <a:lstStyle/>
        <a:p>
          <a:r>
            <a:rPr lang="de-DE" sz="2400" dirty="0" smtClean="0">
              <a:solidFill>
                <a:srgbClr val="323C47"/>
              </a:solidFill>
              <a:latin typeface="Arial" charset="0"/>
            </a:rPr>
            <a:t>Definition </a:t>
          </a:r>
        </a:p>
        <a:p>
          <a:r>
            <a:rPr lang="de-DE" sz="2400" dirty="0" err="1" smtClean="0">
              <a:solidFill>
                <a:srgbClr val="323C47"/>
              </a:solidFill>
              <a:latin typeface="Arial" charset="0"/>
            </a:rPr>
            <a:t>of</a:t>
          </a:r>
          <a:r>
            <a:rPr lang="de-DE" sz="2400" dirty="0" smtClean="0">
              <a:solidFill>
                <a:srgbClr val="323C47"/>
              </a:solidFill>
              <a:latin typeface="Arial" charset="0"/>
            </a:rPr>
            <a:t> SORR</a:t>
          </a:r>
          <a:endParaRPr lang="en-US" sz="2400" dirty="0">
            <a:solidFill>
              <a:srgbClr val="323C47"/>
            </a:solidFill>
          </a:endParaRPr>
        </a:p>
      </dgm:t>
    </dgm:pt>
    <dgm:pt modelId="{087E5AD6-E0A3-B646-85E5-B7FEF9AB9E22}" type="sibTrans" cxnId="{F8D5A544-25DA-BF42-842F-5095FF819753}">
      <dgm:prSet/>
      <dgm:spPr/>
      <dgm:t>
        <a:bodyPr/>
        <a:lstStyle/>
        <a:p>
          <a:endParaRPr lang="en-US"/>
        </a:p>
      </dgm:t>
    </dgm:pt>
    <dgm:pt modelId="{F80178F7-CC46-7344-B376-3EF38D47090A}" type="parTrans" cxnId="{F8D5A544-25DA-BF42-842F-5095FF819753}">
      <dgm:prSet/>
      <dgm:spPr/>
      <dgm:t>
        <a:bodyPr/>
        <a:lstStyle/>
        <a:p>
          <a:endParaRPr lang="en-US"/>
        </a:p>
      </dgm:t>
    </dgm:pt>
    <dgm:pt modelId="{D7EB87D5-7B52-9047-B0DE-E04B6D88C353}">
      <dgm:prSet custT="1"/>
      <dgm:spPr/>
      <dgm:t>
        <a:bodyPr/>
        <a:lstStyle/>
        <a:p>
          <a:r>
            <a:rPr lang="de-DE" sz="2400" dirty="0" err="1" smtClean="0">
              <a:solidFill>
                <a:srgbClr val="323C47"/>
              </a:solidFill>
              <a:latin typeface="Arial" charset="0"/>
            </a:rPr>
            <a:t>Maximize</a:t>
          </a:r>
          <a:r>
            <a:rPr lang="de-DE" sz="2400" dirty="0" smtClean="0">
              <a:solidFill>
                <a:srgbClr val="323C47"/>
              </a:solidFill>
              <a:latin typeface="Arial" charset="0"/>
            </a:rPr>
            <a:t> Utility </a:t>
          </a:r>
          <a:r>
            <a:rPr lang="de-DE" sz="2400" dirty="0" err="1" smtClean="0">
              <a:solidFill>
                <a:srgbClr val="323C47"/>
              </a:solidFill>
              <a:latin typeface="Arial" charset="0"/>
            </a:rPr>
            <a:t>Coverate</a:t>
          </a:r>
          <a:r>
            <a:rPr lang="de-DE" sz="2400" dirty="0" smtClean="0">
              <a:solidFill>
                <a:srgbClr val="323C47"/>
              </a:solidFill>
              <a:latin typeface="Arial" charset="0"/>
            </a:rPr>
            <a:t> Ratio (vs. </a:t>
          </a:r>
          <a:r>
            <a:rPr lang="de-DE" sz="2400" dirty="0" err="1" smtClean="0">
              <a:solidFill>
                <a:srgbClr val="323C47"/>
              </a:solidFill>
              <a:latin typeface="Arial" charset="0"/>
            </a:rPr>
            <a:t>Wealth</a:t>
          </a:r>
          <a:r>
            <a:rPr lang="de-DE" sz="2400" dirty="0" smtClean="0">
              <a:solidFill>
                <a:srgbClr val="323C47"/>
              </a:solidFill>
              <a:latin typeface="Arial" charset="0"/>
            </a:rPr>
            <a:t>)</a:t>
          </a:r>
          <a:endParaRPr lang="en-US" sz="2400" dirty="0">
            <a:solidFill>
              <a:srgbClr val="323C47"/>
            </a:solidFill>
            <a:latin typeface="Arial" charset="0"/>
          </a:endParaRPr>
        </a:p>
      </dgm:t>
    </dgm:pt>
    <dgm:pt modelId="{636B5807-D27D-B546-A95B-BBDA28483C11}" type="parTrans" cxnId="{8022E316-8880-8344-B9C7-70B63FED59E5}">
      <dgm:prSet/>
      <dgm:spPr/>
      <dgm:t>
        <a:bodyPr/>
        <a:lstStyle/>
        <a:p>
          <a:endParaRPr lang="en-US"/>
        </a:p>
      </dgm:t>
    </dgm:pt>
    <dgm:pt modelId="{63E5E039-FE9F-B44C-B930-20B9A2CE9380}" type="sibTrans" cxnId="{8022E316-8880-8344-B9C7-70B63FED59E5}">
      <dgm:prSet/>
      <dgm:spPr/>
      <dgm:t>
        <a:bodyPr/>
        <a:lstStyle/>
        <a:p>
          <a:endParaRPr lang="en-US"/>
        </a:p>
      </dgm:t>
    </dgm:pt>
    <dgm:pt modelId="{5978445F-DA09-144E-BA8E-254A91AA65F8}" type="pres">
      <dgm:prSet presAssocID="{E8FC2223-6992-7D4A-838C-8E1163906FDD}" presName="rootnode" presStyleCnt="0">
        <dgm:presLayoutVars>
          <dgm:chMax/>
          <dgm:chPref/>
          <dgm:dir/>
          <dgm:animLvl val="lvl"/>
        </dgm:presLayoutVars>
      </dgm:prSet>
      <dgm:spPr/>
    </dgm:pt>
    <dgm:pt modelId="{7DD23956-0CA1-284D-BA5A-12BB8D35FC60}" type="pres">
      <dgm:prSet presAssocID="{6D8AA39E-B23B-9647-ACF3-E061DD3FC0CF}" presName="composite" presStyleCnt="0"/>
      <dgm:spPr/>
    </dgm:pt>
    <dgm:pt modelId="{6A85A692-8FFC-E04B-8D87-18345EBE974A}" type="pres">
      <dgm:prSet presAssocID="{6D8AA39E-B23B-9647-ACF3-E061DD3FC0CF}" presName="LShape" presStyleLbl="alignNode1" presStyleIdx="0" presStyleCnt="7" custLinFactNeighborX="5214" custLinFactNeighborY="63804"/>
      <dgm:spPr>
        <a:solidFill>
          <a:schemeClr val="bg2"/>
        </a:solidFill>
        <a:ln>
          <a:solidFill>
            <a:schemeClr val="bg2"/>
          </a:solidFill>
        </a:ln>
      </dgm:spPr>
    </dgm:pt>
    <dgm:pt modelId="{399F88D7-3870-2D46-A110-6BCA167A2EFA}" type="pres">
      <dgm:prSet presAssocID="{6D8AA39E-B23B-9647-ACF3-E061DD3FC0CF}" presName="ParentText" presStyleLbl="revTx" presStyleIdx="0" presStyleCnt="4" custScaleY="39689" custLinFactNeighborX="9071" custLinFactNeighborY="23111">
        <dgm:presLayoutVars>
          <dgm:chMax val="0"/>
          <dgm:chPref val="0"/>
          <dgm:bulletEnabled val="1"/>
        </dgm:presLayoutVars>
      </dgm:prSet>
      <dgm:spPr/>
      <dgm:t>
        <a:bodyPr/>
        <a:lstStyle/>
        <a:p>
          <a:endParaRPr lang="en-US"/>
        </a:p>
      </dgm:t>
    </dgm:pt>
    <dgm:pt modelId="{26862003-040A-D24F-AD1A-3DB6BC2219D4}" type="pres">
      <dgm:prSet presAssocID="{6D8AA39E-B23B-9647-ACF3-E061DD3FC0CF}" presName="Triangle" presStyleLbl="alignNode1" presStyleIdx="1" presStyleCnt="7" custLinFactY="100000" custLinFactNeighborX="23378" custLinFactNeighborY="156694"/>
      <dgm:spPr>
        <a:solidFill>
          <a:schemeClr val="tx1"/>
        </a:solidFill>
        <a:ln>
          <a:solidFill>
            <a:schemeClr val="tx1"/>
          </a:solidFill>
        </a:ln>
      </dgm:spPr>
    </dgm:pt>
    <dgm:pt modelId="{5F782D87-4667-604D-BACA-E88E09FAE589}" type="pres">
      <dgm:prSet presAssocID="{087E5AD6-E0A3-B646-85E5-B7FEF9AB9E22}" presName="sibTrans" presStyleCnt="0"/>
      <dgm:spPr/>
    </dgm:pt>
    <dgm:pt modelId="{B6E1501E-DDD0-1A44-AF31-ADF29768F5B8}" type="pres">
      <dgm:prSet presAssocID="{087E5AD6-E0A3-B646-85E5-B7FEF9AB9E22}" presName="space" presStyleCnt="0"/>
      <dgm:spPr/>
    </dgm:pt>
    <dgm:pt modelId="{58550523-C7FD-5447-BF7D-39BEB6E3163D}" type="pres">
      <dgm:prSet presAssocID="{BF3866BC-444B-F54E-819D-390FB370D287}" presName="composite" presStyleCnt="0"/>
      <dgm:spPr/>
    </dgm:pt>
    <dgm:pt modelId="{684B91BE-8BE0-2B4A-94D6-5866CEC38861}" type="pres">
      <dgm:prSet presAssocID="{BF3866BC-444B-F54E-819D-390FB370D287}" presName="LShape" presStyleLbl="alignNode1" presStyleIdx="2" presStyleCnt="7" custScaleX="101343" custScaleY="83518" custLinFactNeighborX="-28423" custLinFactNeighborY="33220"/>
      <dgm:spPr>
        <a:solidFill>
          <a:schemeClr val="bg2"/>
        </a:solidFill>
        <a:ln>
          <a:solidFill>
            <a:schemeClr val="bg2"/>
          </a:solidFill>
        </a:ln>
      </dgm:spPr>
    </dgm:pt>
    <dgm:pt modelId="{3773169A-773C-144F-90A5-6C6A136E979A}" type="pres">
      <dgm:prSet presAssocID="{BF3866BC-444B-F54E-819D-390FB370D287}" presName="ParentText" presStyleLbl="revTx" presStyleIdx="1" presStyleCnt="4" custScaleX="182282" custLinFactNeighborX="11762" custLinFactNeighborY="35224">
        <dgm:presLayoutVars>
          <dgm:chMax val="0"/>
          <dgm:chPref val="0"/>
          <dgm:bulletEnabled val="1"/>
        </dgm:presLayoutVars>
      </dgm:prSet>
      <dgm:spPr/>
      <dgm:t>
        <a:bodyPr/>
        <a:lstStyle/>
        <a:p>
          <a:endParaRPr lang="en-US"/>
        </a:p>
      </dgm:t>
    </dgm:pt>
    <dgm:pt modelId="{DA03A5B4-0795-094F-877A-D4DB72EC1ED0}" type="pres">
      <dgm:prSet presAssocID="{BF3866BC-444B-F54E-819D-390FB370D287}" presName="Triangle" presStyleLbl="alignNode1" presStyleIdx="3" presStyleCnt="7" custLinFactX="-77457" custLinFactY="77668" custLinFactNeighborX="-100000" custLinFactNeighborY="100000"/>
      <dgm:spPr>
        <a:solidFill>
          <a:schemeClr val="tx1"/>
        </a:solidFill>
        <a:ln>
          <a:solidFill>
            <a:schemeClr val="tx1"/>
          </a:solidFill>
        </a:ln>
      </dgm:spPr>
    </dgm:pt>
    <dgm:pt modelId="{CCA8E44C-2B55-E549-A639-0F9959094CA7}" type="pres">
      <dgm:prSet presAssocID="{B0A61769-192A-294A-AD3A-F22B7C68337A}" presName="sibTrans" presStyleCnt="0"/>
      <dgm:spPr/>
    </dgm:pt>
    <dgm:pt modelId="{477A3DA7-4A21-5C44-9415-13CB95624FEA}" type="pres">
      <dgm:prSet presAssocID="{B0A61769-192A-294A-AD3A-F22B7C68337A}" presName="space" presStyleCnt="0"/>
      <dgm:spPr/>
    </dgm:pt>
    <dgm:pt modelId="{A30339A2-0392-F84A-AA85-6C485D40E82E}" type="pres">
      <dgm:prSet presAssocID="{026790D0-08B6-B148-B681-54B40A890267}" presName="composite" presStyleCnt="0"/>
      <dgm:spPr/>
    </dgm:pt>
    <dgm:pt modelId="{B805186A-D005-804B-89C8-D87C8DD83469}" type="pres">
      <dgm:prSet presAssocID="{026790D0-08B6-B148-B681-54B40A890267}" presName="LShape" presStyleLbl="alignNode1" presStyleIdx="4" presStyleCnt="7" custLinFactNeighborX="-20462" custLinFactNeighborY="2589"/>
      <dgm:spPr>
        <a:solidFill>
          <a:schemeClr val="bg2"/>
        </a:solidFill>
        <a:ln>
          <a:solidFill>
            <a:schemeClr val="bg2"/>
          </a:solidFill>
        </a:ln>
      </dgm:spPr>
      <dgm:t>
        <a:bodyPr/>
        <a:lstStyle/>
        <a:p>
          <a:endParaRPr lang="en-US"/>
        </a:p>
      </dgm:t>
    </dgm:pt>
    <dgm:pt modelId="{C8AE8D23-24E0-6B4E-A29D-69E4106CC3D8}" type="pres">
      <dgm:prSet presAssocID="{026790D0-08B6-B148-B681-54B40A890267}" presName="ParentText" presStyleLbl="revTx" presStyleIdx="2" presStyleCnt="4" custScaleX="148406" custLinFactNeighborX="7260" custLinFactNeighborY="8792">
        <dgm:presLayoutVars>
          <dgm:chMax val="0"/>
          <dgm:chPref val="0"/>
          <dgm:bulletEnabled val="1"/>
        </dgm:presLayoutVars>
      </dgm:prSet>
      <dgm:spPr/>
      <dgm:t>
        <a:bodyPr/>
        <a:lstStyle/>
        <a:p>
          <a:endParaRPr lang="en-US"/>
        </a:p>
      </dgm:t>
    </dgm:pt>
    <dgm:pt modelId="{21AE3A38-52BB-FB45-BCEF-E03978604F03}" type="pres">
      <dgm:prSet presAssocID="{026790D0-08B6-B148-B681-54B40A890267}" presName="Triangle" presStyleLbl="alignNode1" presStyleIdx="5" presStyleCnt="7" custLinFactX="-28574" custLinFactNeighborX="-100000" custLinFactNeighborY="46754"/>
      <dgm:spPr>
        <a:solidFill>
          <a:schemeClr val="tx1"/>
        </a:solidFill>
        <a:ln>
          <a:solidFill>
            <a:schemeClr val="tx1"/>
          </a:solidFill>
        </a:ln>
      </dgm:spPr>
    </dgm:pt>
    <dgm:pt modelId="{2C4DBC7D-4A77-A447-BA76-24C7FA7D1D94}" type="pres">
      <dgm:prSet presAssocID="{E14C29DB-F2F1-3445-A60C-AB39855465CD}" presName="sibTrans" presStyleCnt="0"/>
      <dgm:spPr/>
    </dgm:pt>
    <dgm:pt modelId="{19378796-08A8-1D47-ACA7-8850D047F06B}" type="pres">
      <dgm:prSet presAssocID="{E14C29DB-F2F1-3445-A60C-AB39855465CD}" presName="space" presStyleCnt="0"/>
      <dgm:spPr/>
    </dgm:pt>
    <dgm:pt modelId="{46070EE2-2C5D-3D4F-85A6-C1C004B032CE}" type="pres">
      <dgm:prSet presAssocID="{D7EB87D5-7B52-9047-B0DE-E04B6D88C353}" presName="composite" presStyleCnt="0"/>
      <dgm:spPr/>
    </dgm:pt>
    <dgm:pt modelId="{57F13F11-7714-744D-A261-C331FC818E17}" type="pres">
      <dgm:prSet presAssocID="{D7EB87D5-7B52-9047-B0DE-E04B6D88C353}" presName="LShape" presStyleLbl="alignNode1" presStyleIdx="6" presStyleCnt="7" custLinFactNeighborX="-16792" custLinFactNeighborY="-37182"/>
      <dgm:spPr>
        <a:solidFill>
          <a:schemeClr val="bg2"/>
        </a:solidFill>
        <a:ln>
          <a:solidFill>
            <a:schemeClr val="bg2"/>
          </a:solidFill>
        </a:ln>
      </dgm:spPr>
    </dgm:pt>
    <dgm:pt modelId="{A56168A2-D7B9-2943-BD81-262AE2F84676}" type="pres">
      <dgm:prSet presAssocID="{D7EB87D5-7B52-9047-B0DE-E04B6D88C353}" presName="ParentText" presStyleLbl="revTx" presStyleIdx="3" presStyleCnt="4" custLinFactNeighborX="-10109" custLinFactNeighborY="-24321">
        <dgm:presLayoutVars>
          <dgm:chMax val="0"/>
          <dgm:chPref val="0"/>
          <dgm:bulletEnabled val="1"/>
        </dgm:presLayoutVars>
      </dgm:prSet>
      <dgm:spPr/>
      <dgm:t>
        <a:bodyPr/>
        <a:lstStyle/>
        <a:p>
          <a:endParaRPr lang="en-US"/>
        </a:p>
      </dgm:t>
    </dgm:pt>
  </dgm:ptLst>
  <dgm:cxnLst>
    <dgm:cxn modelId="{82E2AA5D-5ED7-2B40-AF22-52409AFABB5B}" srcId="{E8FC2223-6992-7D4A-838C-8E1163906FDD}" destId="{026790D0-08B6-B148-B681-54B40A890267}" srcOrd="2" destOrd="0" parTransId="{0A9211C3-BC9B-5F48-87DC-737BFF37209F}" sibTransId="{E14C29DB-F2F1-3445-A60C-AB39855465CD}"/>
    <dgm:cxn modelId="{1074F345-8D08-DA4D-B1A9-146C0C9FFCF9}" type="presOf" srcId="{6D8AA39E-B23B-9647-ACF3-E061DD3FC0CF}" destId="{399F88D7-3870-2D46-A110-6BCA167A2EFA}" srcOrd="0" destOrd="0" presId="urn:microsoft.com/office/officeart/2009/3/layout/StepUpProcess"/>
    <dgm:cxn modelId="{0AAE4459-C68E-414D-A25B-8EC68DFF5A57}" srcId="{E8FC2223-6992-7D4A-838C-8E1163906FDD}" destId="{BF3866BC-444B-F54E-819D-390FB370D287}" srcOrd="1" destOrd="0" parTransId="{6370C37E-C86C-4446-ACD5-BE29D3C89B7D}" sibTransId="{B0A61769-192A-294A-AD3A-F22B7C68337A}"/>
    <dgm:cxn modelId="{F5DBDA1A-BE76-BB43-BB31-8B002A6BABFD}" type="presOf" srcId="{E8FC2223-6992-7D4A-838C-8E1163906FDD}" destId="{5978445F-DA09-144E-BA8E-254A91AA65F8}" srcOrd="0" destOrd="0" presId="urn:microsoft.com/office/officeart/2009/3/layout/StepUpProcess"/>
    <dgm:cxn modelId="{8022E316-8880-8344-B9C7-70B63FED59E5}" srcId="{E8FC2223-6992-7D4A-838C-8E1163906FDD}" destId="{D7EB87D5-7B52-9047-B0DE-E04B6D88C353}" srcOrd="3" destOrd="0" parTransId="{636B5807-D27D-B546-A95B-BBDA28483C11}" sibTransId="{63E5E039-FE9F-B44C-B930-20B9A2CE9380}"/>
    <dgm:cxn modelId="{E524E1B1-1CFC-9D4D-9217-489072B1B355}" type="presOf" srcId="{D7EB87D5-7B52-9047-B0DE-E04B6D88C353}" destId="{A56168A2-D7B9-2943-BD81-262AE2F84676}" srcOrd="0" destOrd="0" presId="urn:microsoft.com/office/officeart/2009/3/layout/StepUpProcess"/>
    <dgm:cxn modelId="{F8D5A544-25DA-BF42-842F-5095FF819753}" srcId="{E8FC2223-6992-7D4A-838C-8E1163906FDD}" destId="{6D8AA39E-B23B-9647-ACF3-E061DD3FC0CF}" srcOrd="0" destOrd="0" parTransId="{F80178F7-CC46-7344-B376-3EF38D47090A}" sibTransId="{087E5AD6-E0A3-B646-85E5-B7FEF9AB9E22}"/>
    <dgm:cxn modelId="{6AA9CF90-E3C7-3849-9F85-C0248A50EA39}" type="presOf" srcId="{026790D0-08B6-B148-B681-54B40A890267}" destId="{C8AE8D23-24E0-6B4E-A29D-69E4106CC3D8}" srcOrd="0" destOrd="0" presId="urn:microsoft.com/office/officeart/2009/3/layout/StepUpProcess"/>
    <dgm:cxn modelId="{70A6B13F-CC9A-5442-9837-12FE4BA64C5E}" type="presOf" srcId="{BF3866BC-444B-F54E-819D-390FB370D287}" destId="{3773169A-773C-144F-90A5-6C6A136E979A}" srcOrd="0" destOrd="0" presId="urn:microsoft.com/office/officeart/2009/3/layout/StepUpProcess"/>
    <dgm:cxn modelId="{F4CBCA36-5C38-0545-8478-75B13128174E}" type="presParOf" srcId="{5978445F-DA09-144E-BA8E-254A91AA65F8}" destId="{7DD23956-0CA1-284D-BA5A-12BB8D35FC60}" srcOrd="0" destOrd="0" presId="urn:microsoft.com/office/officeart/2009/3/layout/StepUpProcess"/>
    <dgm:cxn modelId="{E5AF2151-3B1D-1841-AE52-14EF6F6C33C9}" type="presParOf" srcId="{7DD23956-0CA1-284D-BA5A-12BB8D35FC60}" destId="{6A85A692-8FFC-E04B-8D87-18345EBE974A}" srcOrd="0" destOrd="0" presId="urn:microsoft.com/office/officeart/2009/3/layout/StepUpProcess"/>
    <dgm:cxn modelId="{A2E62584-09CF-1E47-A063-269C27A93CE4}" type="presParOf" srcId="{7DD23956-0CA1-284D-BA5A-12BB8D35FC60}" destId="{399F88D7-3870-2D46-A110-6BCA167A2EFA}" srcOrd="1" destOrd="0" presId="urn:microsoft.com/office/officeart/2009/3/layout/StepUpProcess"/>
    <dgm:cxn modelId="{AA4FFD3B-4BAC-E34E-91E6-2A8B953D351E}" type="presParOf" srcId="{7DD23956-0CA1-284D-BA5A-12BB8D35FC60}" destId="{26862003-040A-D24F-AD1A-3DB6BC2219D4}" srcOrd="2" destOrd="0" presId="urn:microsoft.com/office/officeart/2009/3/layout/StepUpProcess"/>
    <dgm:cxn modelId="{0EB7AADC-2112-6A49-A6E7-E6CAF8831C64}" type="presParOf" srcId="{5978445F-DA09-144E-BA8E-254A91AA65F8}" destId="{5F782D87-4667-604D-BACA-E88E09FAE589}" srcOrd="1" destOrd="0" presId="urn:microsoft.com/office/officeart/2009/3/layout/StepUpProcess"/>
    <dgm:cxn modelId="{60C89CC4-7174-DC4E-A694-21E095CE4017}" type="presParOf" srcId="{5F782D87-4667-604D-BACA-E88E09FAE589}" destId="{B6E1501E-DDD0-1A44-AF31-ADF29768F5B8}" srcOrd="0" destOrd="0" presId="urn:microsoft.com/office/officeart/2009/3/layout/StepUpProcess"/>
    <dgm:cxn modelId="{A30AB7FD-74D2-864A-B9E5-136C6A63DB0D}" type="presParOf" srcId="{5978445F-DA09-144E-BA8E-254A91AA65F8}" destId="{58550523-C7FD-5447-BF7D-39BEB6E3163D}" srcOrd="2" destOrd="0" presId="urn:microsoft.com/office/officeart/2009/3/layout/StepUpProcess"/>
    <dgm:cxn modelId="{7F945EE2-D2B9-D948-BA57-7A7BC633B696}" type="presParOf" srcId="{58550523-C7FD-5447-BF7D-39BEB6E3163D}" destId="{684B91BE-8BE0-2B4A-94D6-5866CEC38861}" srcOrd="0" destOrd="0" presId="urn:microsoft.com/office/officeart/2009/3/layout/StepUpProcess"/>
    <dgm:cxn modelId="{1696F28F-2DCA-AE4E-9434-818AFC6F5017}" type="presParOf" srcId="{58550523-C7FD-5447-BF7D-39BEB6E3163D}" destId="{3773169A-773C-144F-90A5-6C6A136E979A}" srcOrd="1" destOrd="0" presId="urn:microsoft.com/office/officeart/2009/3/layout/StepUpProcess"/>
    <dgm:cxn modelId="{61D6C025-D610-3E45-89B7-629C0C467A1F}" type="presParOf" srcId="{58550523-C7FD-5447-BF7D-39BEB6E3163D}" destId="{DA03A5B4-0795-094F-877A-D4DB72EC1ED0}" srcOrd="2" destOrd="0" presId="urn:microsoft.com/office/officeart/2009/3/layout/StepUpProcess"/>
    <dgm:cxn modelId="{3C4AD998-48B7-BC4E-8518-C7502C7BB148}" type="presParOf" srcId="{5978445F-DA09-144E-BA8E-254A91AA65F8}" destId="{CCA8E44C-2B55-E549-A639-0F9959094CA7}" srcOrd="3" destOrd="0" presId="urn:microsoft.com/office/officeart/2009/3/layout/StepUpProcess"/>
    <dgm:cxn modelId="{BEEB158D-2662-A542-B787-5951E86F072E}" type="presParOf" srcId="{CCA8E44C-2B55-E549-A639-0F9959094CA7}" destId="{477A3DA7-4A21-5C44-9415-13CB95624FEA}" srcOrd="0" destOrd="0" presId="urn:microsoft.com/office/officeart/2009/3/layout/StepUpProcess"/>
    <dgm:cxn modelId="{7DE3A35E-4707-4D47-8C66-614730A2FA75}" type="presParOf" srcId="{5978445F-DA09-144E-BA8E-254A91AA65F8}" destId="{A30339A2-0392-F84A-AA85-6C485D40E82E}" srcOrd="4" destOrd="0" presId="urn:microsoft.com/office/officeart/2009/3/layout/StepUpProcess"/>
    <dgm:cxn modelId="{92C48CCB-B956-CA4A-AB71-E1D919B1FE79}" type="presParOf" srcId="{A30339A2-0392-F84A-AA85-6C485D40E82E}" destId="{B805186A-D005-804B-89C8-D87C8DD83469}" srcOrd="0" destOrd="0" presId="urn:microsoft.com/office/officeart/2009/3/layout/StepUpProcess"/>
    <dgm:cxn modelId="{FA80F400-BB95-9E4B-970F-E46BB5E20FA2}" type="presParOf" srcId="{A30339A2-0392-F84A-AA85-6C485D40E82E}" destId="{C8AE8D23-24E0-6B4E-A29D-69E4106CC3D8}" srcOrd="1" destOrd="0" presId="urn:microsoft.com/office/officeart/2009/3/layout/StepUpProcess"/>
    <dgm:cxn modelId="{F9949C56-C90B-9044-A481-30A1AB578197}" type="presParOf" srcId="{A30339A2-0392-F84A-AA85-6C485D40E82E}" destId="{21AE3A38-52BB-FB45-BCEF-E03978604F03}" srcOrd="2" destOrd="0" presId="urn:microsoft.com/office/officeart/2009/3/layout/StepUpProcess"/>
    <dgm:cxn modelId="{24BEB408-BC01-564F-9F5B-4482CF7F92E9}" type="presParOf" srcId="{5978445F-DA09-144E-BA8E-254A91AA65F8}" destId="{2C4DBC7D-4A77-A447-BA76-24C7FA7D1D94}" srcOrd="5" destOrd="0" presId="urn:microsoft.com/office/officeart/2009/3/layout/StepUpProcess"/>
    <dgm:cxn modelId="{0DE677AF-9201-5E4C-B7EF-2B09837EBD6B}" type="presParOf" srcId="{2C4DBC7D-4A77-A447-BA76-24C7FA7D1D94}" destId="{19378796-08A8-1D47-ACA7-8850D047F06B}" srcOrd="0" destOrd="0" presId="urn:microsoft.com/office/officeart/2009/3/layout/StepUpProcess"/>
    <dgm:cxn modelId="{8FD1D96A-7881-2145-AD6D-0295FF72C36F}" type="presParOf" srcId="{5978445F-DA09-144E-BA8E-254A91AA65F8}" destId="{46070EE2-2C5D-3D4F-85A6-C1C004B032CE}" srcOrd="6" destOrd="0" presId="urn:microsoft.com/office/officeart/2009/3/layout/StepUpProcess"/>
    <dgm:cxn modelId="{6C11DE4B-A2A7-EC4B-AB10-3838AD4B6C21}" type="presParOf" srcId="{46070EE2-2C5D-3D4F-85A6-C1C004B032CE}" destId="{57F13F11-7714-744D-A261-C331FC818E17}" srcOrd="0" destOrd="0" presId="urn:microsoft.com/office/officeart/2009/3/layout/StepUpProcess"/>
    <dgm:cxn modelId="{F655ECBB-AE82-5F49-961C-535A404B46C9}" type="presParOf" srcId="{46070EE2-2C5D-3D4F-85A6-C1C004B032CE}" destId="{A56168A2-D7B9-2943-BD81-262AE2F84676}" srcOrd="1" destOrd="0" presId="urn:microsoft.com/office/officeart/2009/3/layout/StepUp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87910B-CE60-4942-B830-D5AF23C86291}" type="doc">
      <dgm:prSet loTypeId="urn:microsoft.com/office/officeart/2005/8/layout/vProcess5" loCatId="" qsTypeId="urn:microsoft.com/office/officeart/2005/8/quickstyle/simple3" qsCatId="simple" csTypeId="urn:microsoft.com/office/officeart/2005/8/colors/accent1_2" csCatId="accent1" phldr="1"/>
      <dgm:spPr/>
      <dgm:t>
        <a:bodyPr/>
        <a:lstStyle/>
        <a:p>
          <a:endParaRPr lang="en-US"/>
        </a:p>
      </dgm:t>
    </dgm:pt>
    <dgm:pt modelId="{81F92F26-74D6-C74B-8AFC-7428E5DAA1E7}">
      <dgm:prSet phldrT="[Text]"/>
      <dgm:spPr/>
      <dgm:t>
        <a:bodyPr/>
        <a:lstStyle/>
        <a:p>
          <a:r>
            <a:rPr lang="en-US" dirty="0" smtClean="0">
              <a:solidFill>
                <a:srgbClr val="323C47"/>
              </a:solidFill>
              <a:latin typeface="Arial" charset="0"/>
            </a:rPr>
            <a:t>Define 3 different </a:t>
          </a:r>
          <a:r>
            <a:rPr lang="en-US" dirty="0" err="1" smtClean="0">
              <a:solidFill>
                <a:srgbClr val="323C47"/>
              </a:solidFill>
              <a:latin typeface="Arial" charset="0"/>
            </a:rPr>
            <a:t>glidepaths</a:t>
          </a:r>
          <a:r>
            <a:rPr lang="en-US" dirty="0" smtClean="0">
              <a:solidFill>
                <a:srgbClr val="323C47"/>
              </a:solidFill>
              <a:latin typeface="Arial" charset="0"/>
            </a:rPr>
            <a:t> (conservative, moderate, aggressive) and 3 different SORR exposure (bad returns early, random, late)</a:t>
          </a:r>
          <a:endParaRPr lang="en-US" dirty="0">
            <a:solidFill>
              <a:srgbClr val="323C47"/>
            </a:solidFill>
          </a:endParaRPr>
        </a:p>
      </dgm:t>
    </dgm:pt>
    <dgm:pt modelId="{72E78D47-ABDA-F345-AFCC-75C2A37D18BC}" type="parTrans" cxnId="{28DA1793-181B-014E-8435-FDE332B3A787}">
      <dgm:prSet/>
      <dgm:spPr/>
      <dgm:t>
        <a:bodyPr/>
        <a:lstStyle/>
        <a:p>
          <a:endParaRPr lang="en-US"/>
        </a:p>
      </dgm:t>
    </dgm:pt>
    <dgm:pt modelId="{CEABBD34-138D-E645-B57D-B49F8A47A074}" type="sibTrans" cxnId="{28DA1793-181B-014E-8435-FDE332B3A787}">
      <dgm:prSet/>
      <dgm:spPr>
        <a:solidFill>
          <a:schemeClr val="tx1">
            <a:alpha val="90000"/>
          </a:schemeClr>
        </a:solidFill>
      </dgm:spPr>
      <dgm:t>
        <a:bodyPr/>
        <a:lstStyle/>
        <a:p>
          <a:endParaRPr lang="en-US"/>
        </a:p>
      </dgm:t>
    </dgm:pt>
    <dgm:pt modelId="{9EB42B3B-C76E-AC43-8448-A9366133A33B}">
      <dgm:prSet phldrT="[Text]"/>
      <dgm:spPr/>
      <dgm:t>
        <a:bodyPr/>
        <a:lstStyle/>
        <a:p>
          <a:r>
            <a:rPr lang="en-US" dirty="0" smtClean="0">
              <a:solidFill>
                <a:srgbClr val="323C47"/>
              </a:solidFill>
              <a:latin typeface="Arial" charset="0"/>
            </a:rPr>
            <a:t>Using Monte Carlo simulation, detect distribution of coverage ratio and object function</a:t>
          </a:r>
          <a:endParaRPr lang="en-US" dirty="0">
            <a:solidFill>
              <a:srgbClr val="323C47"/>
            </a:solidFill>
          </a:endParaRPr>
        </a:p>
      </dgm:t>
    </dgm:pt>
    <dgm:pt modelId="{277D1A87-AF97-4548-B759-45734B1EBBAD}" type="parTrans" cxnId="{D7F27EE3-3B26-E943-97EB-12F9BD1918CC}">
      <dgm:prSet/>
      <dgm:spPr/>
      <dgm:t>
        <a:bodyPr/>
        <a:lstStyle/>
        <a:p>
          <a:endParaRPr lang="en-US"/>
        </a:p>
      </dgm:t>
    </dgm:pt>
    <dgm:pt modelId="{3F86AD93-DE5B-B143-97DE-D441C427FA91}" type="sibTrans" cxnId="{D7F27EE3-3B26-E943-97EB-12F9BD1918CC}">
      <dgm:prSet/>
      <dgm:spPr>
        <a:solidFill>
          <a:schemeClr val="tx1">
            <a:alpha val="90000"/>
          </a:schemeClr>
        </a:solidFill>
      </dgm:spPr>
      <dgm:t>
        <a:bodyPr/>
        <a:lstStyle/>
        <a:p>
          <a:endParaRPr lang="en-US"/>
        </a:p>
      </dgm:t>
    </dgm:pt>
    <dgm:pt modelId="{4E0B2BFA-83D3-9943-951D-0C517224C7D7}">
      <dgm:prSet/>
      <dgm:spPr/>
      <dgm:t>
        <a:bodyPr/>
        <a:lstStyle/>
        <a:p>
          <a:r>
            <a:rPr lang="en-US" dirty="0" smtClean="0">
              <a:solidFill>
                <a:srgbClr val="323C47"/>
              </a:solidFill>
              <a:latin typeface="Arial" charset="0"/>
            </a:rPr>
            <a:t>Define current income level and constant $ withdrawal</a:t>
          </a:r>
          <a:endParaRPr lang="en-US" dirty="0">
            <a:solidFill>
              <a:srgbClr val="323C47"/>
            </a:solidFill>
            <a:latin typeface="Arial" charset="0"/>
          </a:endParaRPr>
        </a:p>
      </dgm:t>
    </dgm:pt>
    <dgm:pt modelId="{F4D81DF7-A3BD-8744-96C9-A82BCEDFABB2}" type="parTrans" cxnId="{2E475451-37CF-2C4E-906D-5E57F6700E1D}">
      <dgm:prSet/>
      <dgm:spPr/>
      <dgm:t>
        <a:bodyPr/>
        <a:lstStyle/>
        <a:p>
          <a:endParaRPr lang="en-US"/>
        </a:p>
      </dgm:t>
    </dgm:pt>
    <dgm:pt modelId="{57E63FE9-DA7C-2B4D-8130-86E37D52226C}" type="sibTrans" cxnId="{2E475451-37CF-2C4E-906D-5E57F6700E1D}">
      <dgm:prSet/>
      <dgm:spPr>
        <a:solidFill>
          <a:schemeClr val="tx1">
            <a:alpha val="90000"/>
          </a:schemeClr>
        </a:solidFill>
      </dgm:spPr>
      <dgm:t>
        <a:bodyPr/>
        <a:lstStyle/>
        <a:p>
          <a:endParaRPr lang="en-US"/>
        </a:p>
      </dgm:t>
    </dgm:pt>
    <dgm:pt modelId="{DB9BF9C8-4491-3141-A728-7B7FA2583DCA}">
      <dgm:prSet/>
      <dgm:spPr/>
      <dgm:t>
        <a:bodyPr/>
        <a:lstStyle/>
        <a:p>
          <a:r>
            <a:rPr lang="en-US" dirty="0" smtClean="0">
              <a:solidFill>
                <a:srgbClr val="323C47"/>
              </a:solidFill>
              <a:latin typeface="Arial" charset="0"/>
            </a:rPr>
            <a:t>Understand rationale, sensitivity &amp; implications of observed data</a:t>
          </a:r>
          <a:endParaRPr lang="en-US" dirty="0">
            <a:solidFill>
              <a:srgbClr val="323C47"/>
            </a:solidFill>
          </a:endParaRPr>
        </a:p>
      </dgm:t>
    </dgm:pt>
    <dgm:pt modelId="{65FCC47C-9E09-0348-8DCB-90CC49721DFE}" type="parTrans" cxnId="{3CE83F10-C29A-3A4A-918A-5980FAE9F741}">
      <dgm:prSet/>
      <dgm:spPr/>
      <dgm:t>
        <a:bodyPr/>
        <a:lstStyle/>
        <a:p>
          <a:endParaRPr lang="en-US"/>
        </a:p>
      </dgm:t>
    </dgm:pt>
    <dgm:pt modelId="{4B09B20D-1C27-5E43-BEC8-3B655A9D9141}" type="sibTrans" cxnId="{3CE83F10-C29A-3A4A-918A-5980FAE9F741}">
      <dgm:prSet/>
      <dgm:spPr/>
      <dgm:t>
        <a:bodyPr/>
        <a:lstStyle/>
        <a:p>
          <a:endParaRPr lang="en-US"/>
        </a:p>
      </dgm:t>
    </dgm:pt>
    <dgm:pt modelId="{BEC2CF29-ED48-6D4A-9385-BCC3D84B91DE}" type="pres">
      <dgm:prSet presAssocID="{3C87910B-CE60-4942-B830-D5AF23C86291}" presName="outerComposite" presStyleCnt="0">
        <dgm:presLayoutVars>
          <dgm:chMax val="5"/>
          <dgm:dir/>
          <dgm:resizeHandles val="exact"/>
        </dgm:presLayoutVars>
      </dgm:prSet>
      <dgm:spPr/>
    </dgm:pt>
    <dgm:pt modelId="{45F51809-61CF-D742-9308-3345EF7519EF}" type="pres">
      <dgm:prSet presAssocID="{3C87910B-CE60-4942-B830-D5AF23C86291}" presName="dummyMaxCanvas" presStyleCnt="0">
        <dgm:presLayoutVars/>
      </dgm:prSet>
      <dgm:spPr/>
    </dgm:pt>
    <dgm:pt modelId="{FA2191AC-83B3-5947-A648-A95340322797}" type="pres">
      <dgm:prSet presAssocID="{3C87910B-CE60-4942-B830-D5AF23C86291}" presName="FourNodes_1" presStyleLbl="node1" presStyleIdx="0" presStyleCnt="4" custLinFactNeighborX="205" custLinFactNeighborY="3099">
        <dgm:presLayoutVars>
          <dgm:bulletEnabled val="1"/>
        </dgm:presLayoutVars>
      </dgm:prSet>
      <dgm:spPr/>
      <dgm:t>
        <a:bodyPr/>
        <a:lstStyle/>
        <a:p>
          <a:endParaRPr lang="en-US"/>
        </a:p>
      </dgm:t>
    </dgm:pt>
    <dgm:pt modelId="{5F215BE3-5EBE-8240-B34F-5413E28BE665}" type="pres">
      <dgm:prSet presAssocID="{3C87910B-CE60-4942-B830-D5AF23C86291}" presName="FourNodes_2" presStyleLbl="node1" presStyleIdx="1" presStyleCnt="4">
        <dgm:presLayoutVars>
          <dgm:bulletEnabled val="1"/>
        </dgm:presLayoutVars>
      </dgm:prSet>
      <dgm:spPr/>
      <dgm:t>
        <a:bodyPr/>
        <a:lstStyle/>
        <a:p>
          <a:endParaRPr lang="en-US"/>
        </a:p>
      </dgm:t>
    </dgm:pt>
    <dgm:pt modelId="{21C15E55-CADB-3341-B45D-2261047C88A8}" type="pres">
      <dgm:prSet presAssocID="{3C87910B-CE60-4942-B830-D5AF23C86291}" presName="FourNodes_3" presStyleLbl="node1" presStyleIdx="2" presStyleCnt="4">
        <dgm:presLayoutVars>
          <dgm:bulletEnabled val="1"/>
        </dgm:presLayoutVars>
      </dgm:prSet>
      <dgm:spPr/>
      <dgm:t>
        <a:bodyPr/>
        <a:lstStyle/>
        <a:p>
          <a:endParaRPr lang="en-US"/>
        </a:p>
      </dgm:t>
    </dgm:pt>
    <dgm:pt modelId="{78CE8902-7546-2944-9D0A-D30A99F9283E}" type="pres">
      <dgm:prSet presAssocID="{3C87910B-CE60-4942-B830-D5AF23C86291}" presName="FourNodes_4" presStyleLbl="node1" presStyleIdx="3" presStyleCnt="4" custScaleX="98900">
        <dgm:presLayoutVars>
          <dgm:bulletEnabled val="1"/>
        </dgm:presLayoutVars>
      </dgm:prSet>
      <dgm:spPr/>
      <dgm:t>
        <a:bodyPr/>
        <a:lstStyle/>
        <a:p>
          <a:endParaRPr lang="en-US"/>
        </a:p>
      </dgm:t>
    </dgm:pt>
    <dgm:pt modelId="{D51AE68D-A818-E446-8C14-5476C0342B95}" type="pres">
      <dgm:prSet presAssocID="{3C87910B-CE60-4942-B830-D5AF23C86291}" presName="FourConn_1-2" presStyleLbl="fgAccFollowNode1" presStyleIdx="0" presStyleCnt="3">
        <dgm:presLayoutVars>
          <dgm:bulletEnabled val="1"/>
        </dgm:presLayoutVars>
      </dgm:prSet>
      <dgm:spPr/>
    </dgm:pt>
    <dgm:pt modelId="{19F403EB-E25D-A74E-91C5-926D2D7761E1}" type="pres">
      <dgm:prSet presAssocID="{3C87910B-CE60-4942-B830-D5AF23C86291}" presName="FourConn_2-3" presStyleLbl="fgAccFollowNode1" presStyleIdx="1" presStyleCnt="3">
        <dgm:presLayoutVars>
          <dgm:bulletEnabled val="1"/>
        </dgm:presLayoutVars>
      </dgm:prSet>
      <dgm:spPr/>
    </dgm:pt>
    <dgm:pt modelId="{587AD7F5-8C34-364B-A3BA-566F4CAC78B2}" type="pres">
      <dgm:prSet presAssocID="{3C87910B-CE60-4942-B830-D5AF23C86291}" presName="FourConn_3-4" presStyleLbl="fgAccFollowNode1" presStyleIdx="2" presStyleCnt="3">
        <dgm:presLayoutVars>
          <dgm:bulletEnabled val="1"/>
        </dgm:presLayoutVars>
      </dgm:prSet>
      <dgm:spPr/>
    </dgm:pt>
    <dgm:pt modelId="{0810CB17-03E9-3646-BC15-026A58C1C658}" type="pres">
      <dgm:prSet presAssocID="{3C87910B-CE60-4942-B830-D5AF23C86291}" presName="FourNodes_1_text" presStyleLbl="node1" presStyleIdx="3" presStyleCnt="4">
        <dgm:presLayoutVars>
          <dgm:bulletEnabled val="1"/>
        </dgm:presLayoutVars>
      </dgm:prSet>
      <dgm:spPr/>
      <dgm:t>
        <a:bodyPr/>
        <a:lstStyle/>
        <a:p>
          <a:endParaRPr lang="en-US"/>
        </a:p>
      </dgm:t>
    </dgm:pt>
    <dgm:pt modelId="{AE292032-ABA5-B042-818D-584E073F5099}" type="pres">
      <dgm:prSet presAssocID="{3C87910B-CE60-4942-B830-D5AF23C86291}" presName="FourNodes_2_text" presStyleLbl="node1" presStyleIdx="3" presStyleCnt="4">
        <dgm:presLayoutVars>
          <dgm:bulletEnabled val="1"/>
        </dgm:presLayoutVars>
      </dgm:prSet>
      <dgm:spPr/>
      <dgm:t>
        <a:bodyPr/>
        <a:lstStyle/>
        <a:p>
          <a:endParaRPr lang="en-US"/>
        </a:p>
      </dgm:t>
    </dgm:pt>
    <dgm:pt modelId="{9BA24E6E-E938-9A49-B28E-4564DAAE91DF}" type="pres">
      <dgm:prSet presAssocID="{3C87910B-CE60-4942-B830-D5AF23C86291}" presName="FourNodes_3_text" presStyleLbl="node1" presStyleIdx="3" presStyleCnt="4">
        <dgm:presLayoutVars>
          <dgm:bulletEnabled val="1"/>
        </dgm:presLayoutVars>
      </dgm:prSet>
      <dgm:spPr/>
      <dgm:t>
        <a:bodyPr/>
        <a:lstStyle/>
        <a:p>
          <a:endParaRPr lang="en-US"/>
        </a:p>
      </dgm:t>
    </dgm:pt>
    <dgm:pt modelId="{C9754693-180F-ED4D-BB6F-A2B9772BC689}" type="pres">
      <dgm:prSet presAssocID="{3C87910B-CE60-4942-B830-D5AF23C86291}" presName="FourNodes_4_text" presStyleLbl="node1" presStyleIdx="3" presStyleCnt="4">
        <dgm:presLayoutVars>
          <dgm:bulletEnabled val="1"/>
        </dgm:presLayoutVars>
      </dgm:prSet>
      <dgm:spPr/>
      <dgm:t>
        <a:bodyPr/>
        <a:lstStyle/>
        <a:p>
          <a:endParaRPr lang="en-US"/>
        </a:p>
      </dgm:t>
    </dgm:pt>
  </dgm:ptLst>
  <dgm:cxnLst>
    <dgm:cxn modelId="{3CE83F10-C29A-3A4A-918A-5980FAE9F741}" srcId="{3C87910B-CE60-4942-B830-D5AF23C86291}" destId="{DB9BF9C8-4491-3141-A728-7B7FA2583DCA}" srcOrd="3" destOrd="0" parTransId="{65FCC47C-9E09-0348-8DCB-90CC49721DFE}" sibTransId="{4B09B20D-1C27-5E43-BEC8-3B655A9D9141}"/>
    <dgm:cxn modelId="{FB4145A7-0C84-624E-97A5-3D9EA395AEFA}" type="presOf" srcId="{DB9BF9C8-4491-3141-A728-7B7FA2583DCA}" destId="{78CE8902-7546-2944-9D0A-D30A99F9283E}" srcOrd="0" destOrd="0" presId="urn:microsoft.com/office/officeart/2005/8/layout/vProcess5"/>
    <dgm:cxn modelId="{985099C8-51B0-AD4D-B3C7-71476FB5ABD4}" type="presOf" srcId="{57E63FE9-DA7C-2B4D-8130-86E37D52226C}" destId="{D51AE68D-A818-E446-8C14-5476C0342B95}" srcOrd="0" destOrd="0" presId="urn:microsoft.com/office/officeart/2005/8/layout/vProcess5"/>
    <dgm:cxn modelId="{5136279A-985F-C645-8E4D-8635C7862743}" type="presOf" srcId="{9EB42B3B-C76E-AC43-8448-A9366133A33B}" destId="{9BA24E6E-E938-9A49-B28E-4564DAAE91DF}" srcOrd="1" destOrd="0" presId="urn:microsoft.com/office/officeart/2005/8/layout/vProcess5"/>
    <dgm:cxn modelId="{D7F27EE3-3B26-E943-97EB-12F9BD1918CC}" srcId="{3C87910B-CE60-4942-B830-D5AF23C86291}" destId="{9EB42B3B-C76E-AC43-8448-A9366133A33B}" srcOrd="2" destOrd="0" parTransId="{277D1A87-AF97-4548-B759-45734B1EBBAD}" sibTransId="{3F86AD93-DE5B-B143-97DE-D441C427FA91}"/>
    <dgm:cxn modelId="{53C18108-1E4E-EC48-9EAA-29ED21049C43}" type="presOf" srcId="{CEABBD34-138D-E645-B57D-B49F8A47A074}" destId="{19F403EB-E25D-A74E-91C5-926D2D7761E1}" srcOrd="0" destOrd="0" presId="urn:microsoft.com/office/officeart/2005/8/layout/vProcess5"/>
    <dgm:cxn modelId="{82B8AD57-D331-8146-9679-9CEB69FC6E29}" type="presOf" srcId="{81F92F26-74D6-C74B-8AFC-7428E5DAA1E7}" destId="{5F215BE3-5EBE-8240-B34F-5413E28BE665}" srcOrd="0" destOrd="0" presId="urn:microsoft.com/office/officeart/2005/8/layout/vProcess5"/>
    <dgm:cxn modelId="{2E475451-37CF-2C4E-906D-5E57F6700E1D}" srcId="{3C87910B-CE60-4942-B830-D5AF23C86291}" destId="{4E0B2BFA-83D3-9943-951D-0C517224C7D7}" srcOrd="0" destOrd="0" parTransId="{F4D81DF7-A3BD-8744-96C9-A82BCEDFABB2}" sibTransId="{57E63FE9-DA7C-2B4D-8130-86E37D52226C}"/>
    <dgm:cxn modelId="{28DA1793-181B-014E-8435-FDE332B3A787}" srcId="{3C87910B-CE60-4942-B830-D5AF23C86291}" destId="{81F92F26-74D6-C74B-8AFC-7428E5DAA1E7}" srcOrd="1" destOrd="0" parTransId="{72E78D47-ABDA-F345-AFCC-75C2A37D18BC}" sibTransId="{CEABBD34-138D-E645-B57D-B49F8A47A074}"/>
    <dgm:cxn modelId="{C473C17A-1DF6-7047-B80E-B817F9172049}" type="presOf" srcId="{3C87910B-CE60-4942-B830-D5AF23C86291}" destId="{BEC2CF29-ED48-6D4A-9385-BCC3D84B91DE}" srcOrd="0" destOrd="0" presId="urn:microsoft.com/office/officeart/2005/8/layout/vProcess5"/>
    <dgm:cxn modelId="{89BF5BBC-4B6E-F14F-8FCA-D33A7C28C594}" type="presOf" srcId="{DB9BF9C8-4491-3141-A728-7B7FA2583DCA}" destId="{C9754693-180F-ED4D-BB6F-A2B9772BC689}" srcOrd="1" destOrd="0" presId="urn:microsoft.com/office/officeart/2005/8/layout/vProcess5"/>
    <dgm:cxn modelId="{D4A69E90-33C6-584C-B2B6-78DD16357876}" type="presOf" srcId="{81F92F26-74D6-C74B-8AFC-7428E5DAA1E7}" destId="{AE292032-ABA5-B042-818D-584E073F5099}" srcOrd="1" destOrd="0" presId="urn:microsoft.com/office/officeart/2005/8/layout/vProcess5"/>
    <dgm:cxn modelId="{004C35B9-7B59-2D47-B8A0-6D967E2A13AD}" type="presOf" srcId="{9EB42B3B-C76E-AC43-8448-A9366133A33B}" destId="{21C15E55-CADB-3341-B45D-2261047C88A8}" srcOrd="0" destOrd="0" presId="urn:microsoft.com/office/officeart/2005/8/layout/vProcess5"/>
    <dgm:cxn modelId="{1BB53BFD-C518-F749-89E8-59F6D3CE799C}" type="presOf" srcId="{3F86AD93-DE5B-B143-97DE-D441C427FA91}" destId="{587AD7F5-8C34-364B-A3BA-566F4CAC78B2}" srcOrd="0" destOrd="0" presId="urn:microsoft.com/office/officeart/2005/8/layout/vProcess5"/>
    <dgm:cxn modelId="{D2F64CCF-22AB-5642-A0CD-9E254190C36D}" type="presOf" srcId="{4E0B2BFA-83D3-9943-951D-0C517224C7D7}" destId="{FA2191AC-83B3-5947-A648-A95340322797}" srcOrd="0" destOrd="0" presId="urn:microsoft.com/office/officeart/2005/8/layout/vProcess5"/>
    <dgm:cxn modelId="{4C1D4394-37E0-994E-B535-ECC09FDA8CE0}" type="presOf" srcId="{4E0B2BFA-83D3-9943-951D-0C517224C7D7}" destId="{0810CB17-03E9-3646-BC15-026A58C1C658}" srcOrd="1" destOrd="0" presId="urn:microsoft.com/office/officeart/2005/8/layout/vProcess5"/>
    <dgm:cxn modelId="{8CB6F8D6-5849-6D42-A97D-64B1BE8D14FA}" type="presParOf" srcId="{BEC2CF29-ED48-6D4A-9385-BCC3D84B91DE}" destId="{45F51809-61CF-D742-9308-3345EF7519EF}" srcOrd="0" destOrd="0" presId="urn:microsoft.com/office/officeart/2005/8/layout/vProcess5"/>
    <dgm:cxn modelId="{596B9F88-73C4-A343-8A13-BB3013237E1A}" type="presParOf" srcId="{BEC2CF29-ED48-6D4A-9385-BCC3D84B91DE}" destId="{FA2191AC-83B3-5947-A648-A95340322797}" srcOrd="1" destOrd="0" presId="urn:microsoft.com/office/officeart/2005/8/layout/vProcess5"/>
    <dgm:cxn modelId="{E517A3D6-AE8C-4542-A1E4-851DF9586EE8}" type="presParOf" srcId="{BEC2CF29-ED48-6D4A-9385-BCC3D84B91DE}" destId="{5F215BE3-5EBE-8240-B34F-5413E28BE665}" srcOrd="2" destOrd="0" presId="urn:microsoft.com/office/officeart/2005/8/layout/vProcess5"/>
    <dgm:cxn modelId="{3D79C8E8-C3ED-3B4A-A80A-F5D564FDA4DF}" type="presParOf" srcId="{BEC2CF29-ED48-6D4A-9385-BCC3D84B91DE}" destId="{21C15E55-CADB-3341-B45D-2261047C88A8}" srcOrd="3" destOrd="0" presId="urn:microsoft.com/office/officeart/2005/8/layout/vProcess5"/>
    <dgm:cxn modelId="{AECB12DE-F0A2-E14E-8887-C4A06658EA2F}" type="presParOf" srcId="{BEC2CF29-ED48-6D4A-9385-BCC3D84B91DE}" destId="{78CE8902-7546-2944-9D0A-D30A99F9283E}" srcOrd="4" destOrd="0" presId="urn:microsoft.com/office/officeart/2005/8/layout/vProcess5"/>
    <dgm:cxn modelId="{A91C8BAD-DEA3-3049-A448-70BE70C8871E}" type="presParOf" srcId="{BEC2CF29-ED48-6D4A-9385-BCC3D84B91DE}" destId="{D51AE68D-A818-E446-8C14-5476C0342B95}" srcOrd="5" destOrd="0" presId="urn:microsoft.com/office/officeart/2005/8/layout/vProcess5"/>
    <dgm:cxn modelId="{7DBA9A4F-70B5-2D49-8811-1669FDED3B93}" type="presParOf" srcId="{BEC2CF29-ED48-6D4A-9385-BCC3D84B91DE}" destId="{19F403EB-E25D-A74E-91C5-926D2D7761E1}" srcOrd="6" destOrd="0" presId="urn:microsoft.com/office/officeart/2005/8/layout/vProcess5"/>
    <dgm:cxn modelId="{4CCB9403-8DCA-2649-A506-E31AD91A2E1B}" type="presParOf" srcId="{BEC2CF29-ED48-6D4A-9385-BCC3D84B91DE}" destId="{587AD7F5-8C34-364B-A3BA-566F4CAC78B2}" srcOrd="7" destOrd="0" presId="urn:microsoft.com/office/officeart/2005/8/layout/vProcess5"/>
    <dgm:cxn modelId="{C7F1CEAA-3842-D543-B065-E34931CE8A88}" type="presParOf" srcId="{BEC2CF29-ED48-6D4A-9385-BCC3D84B91DE}" destId="{0810CB17-03E9-3646-BC15-026A58C1C658}" srcOrd="8" destOrd="0" presId="urn:microsoft.com/office/officeart/2005/8/layout/vProcess5"/>
    <dgm:cxn modelId="{1D0AB160-2805-6B4D-BBCD-CFC3B8F59ACD}" type="presParOf" srcId="{BEC2CF29-ED48-6D4A-9385-BCC3D84B91DE}" destId="{AE292032-ABA5-B042-818D-584E073F5099}" srcOrd="9" destOrd="0" presId="urn:microsoft.com/office/officeart/2005/8/layout/vProcess5"/>
    <dgm:cxn modelId="{CDF96D5B-B0E9-F94E-8895-0526CB5391E2}" type="presParOf" srcId="{BEC2CF29-ED48-6D4A-9385-BCC3D84B91DE}" destId="{9BA24E6E-E938-9A49-B28E-4564DAAE91DF}" srcOrd="10" destOrd="0" presId="urn:microsoft.com/office/officeart/2005/8/layout/vProcess5"/>
    <dgm:cxn modelId="{1734BC77-A8B9-1F4A-B7BE-6A8B09A0D0FA}" type="presParOf" srcId="{BEC2CF29-ED48-6D4A-9385-BCC3D84B91DE}" destId="{C9754693-180F-ED4D-BB6F-A2B9772BC689}"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A041FD-7ED0-044C-9077-F40DF4CBF79B}" type="doc">
      <dgm:prSet loTypeId="urn:microsoft.com/office/officeart/2005/8/layout/vList3" loCatId="" qsTypeId="urn:microsoft.com/office/officeart/2005/8/quickstyle/simple3" qsCatId="simple" csTypeId="urn:microsoft.com/office/officeart/2005/8/colors/accent1_2" csCatId="accent1" phldr="1"/>
      <dgm:spPr/>
    </dgm:pt>
    <dgm:pt modelId="{B6648665-72D5-F64B-B9CC-34860302DCE9}">
      <dgm:prSet phldrT="[Text]"/>
      <dgm:spPr/>
      <dgm:t>
        <a:bodyPr/>
        <a:lstStyle/>
        <a:p>
          <a:r>
            <a:rPr lang="en-US" dirty="0" smtClean="0">
              <a:solidFill>
                <a:srgbClr val="000000"/>
              </a:solidFill>
              <a:latin typeface="Arial" charset="0"/>
            </a:rPr>
            <a:t>Choice of </a:t>
          </a:r>
          <a:r>
            <a:rPr lang="en-US" dirty="0" err="1" smtClean="0">
              <a:solidFill>
                <a:srgbClr val="000000"/>
              </a:solidFill>
              <a:latin typeface="Arial" charset="0"/>
            </a:rPr>
            <a:t>glidepath</a:t>
          </a:r>
          <a:r>
            <a:rPr lang="en-US" dirty="0" smtClean="0">
              <a:solidFill>
                <a:srgbClr val="000000"/>
              </a:solidFill>
              <a:latin typeface="Arial" charset="0"/>
            </a:rPr>
            <a:t> is static, i.e. once you choose a given asset allocation, you will not deviate from it no matter the market development</a:t>
          </a:r>
          <a:r>
            <a:rPr lang="en-US" baseline="30000" dirty="0" smtClean="0">
              <a:solidFill>
                <a:srgbClr val="000000"/>
              </a:solidFill>
              <a:latin typeface="Arial" charset="0"/>
            </a:rPr>
            <a:t>(1</a:t>
          </a:r>
          <a:r>
            <a:rPr lang="en-US" baseline="30000" dirty="0" smtClean="0">
              <a:latin typeface="Arial" charset="0"/>
            </a:rPr>
            <a:t>)</a:t>
          </a:r>
          <a:endParaRPr lang="en-US" dirty="0"/>
        </a:p>
      </dgm:t>
    </dgm:pt>
    <dgm:pt modelId="{00364977-85AE-D841-84D3-51294EF8D175}" type="parTrans" cxnId="{EF7FBF37-DC6A-EA4F-9DBC-A6E65BDC47CE}">
      <dgm:prSet/>
      <dgm:spPr/>
      <dgm:t>
        <a:bodyPr/>
        <a:lstStyle/>
        <a:p>
          <a:endParaRPr lang="en-US"/>
        </a:p>
      </dgm:t>
    </dgm:pt>
    <dgm:pt modelId="{B54065CA-79D5-AC4B-ADE3-D78233BFA4B1}" type="sibTrans" cxnId="{EF7FBF37-DC6A-EA4F-9DBC-A6E65BDC47CE}">
      <dgm:prSet/>
      <dgm:spPr/>
      <dgm:t>
        <a:bodyPr/>
        <a:lstStyle/>
        <a:p>
          <a:endParaRPr lang="en-US"/>
        </a:p>
      </dgm:t>
    </dgm:pt>
    <dgm:pt modelId="{4DCFCE6B-BAC2-F949-A9AD-668E99C72166}">
      <dgm:prSet phldrT="[Text]"/>
      <dgm:spPr/>
      <dgm:t>
        <a:bodyPr/>
        <a:lstStyle/>
        <a:p>
          <a:r>
            <a:rPr lang="en-US" dirty="0" smtClean="0">
              <a:solidFill>
                <a:srgbClr val="323C47"/>
              </a:solidFill>
              <a:latin typeface="Arial" charset="0"/>
            </a:rPr>
            <a:t>SORR is constant for projected period and can be observed ex ante</a:t>
          </a:r>
          <a:endParaRPr lang="en-US" dirty="0"/>
        </a:p>
      </dgm:t>
    </dgm:pt>
    <dgm:pt modelId="{706C57F0-54A0-1E40-BD99-234676CD95EA}" type="parTrans" cxnId="{67E6536B-F7E4-F448-B44D-89B696E656E9}">
      <dgm:prSet/>
      <dgm:spPr/>
      <dgm:t>
        <a:bodyPr/>
        <a:lstStyle/>
        <a:p>
          <a:endParaRPr lang="en-US"/>
        </a:p>
      </dgm:t>
    </dgm:pt>
    <dgm:pt modelId="{DF4D3464-A18A-5B44-B37A-351DAE90FDDB}" type="sibTrans" cxnId="{67E6536B-F7E4-F448-B44D-89B696E656E9}">
      <dgm:prSet/>
      <dgm:spPr/>
      <dgm:t>
        <a:bodyPr/>
        <a:lstStyle/>
        <a:p>
          <a:endParaRPr lang="en-US"/>
        </a:p>
      </dgm:t>
    </dgm:pt>
    <dgm:pt modelId="{FCA615C7-B9F3-6A40-B6A9-800AC2578EBB}">
      <dgm:prSet phldrT="[Text]"/>
      <dgm:spPr/>
      <dgm:t>
        <a:bodyPr/>
        <a:lstStyle/>
        <a:p>
          <a:r>
            <a:rPr lang="en-US" dirty="0" smtClean="0">
              <a:solidFill>
                <a:srgbClr val="323C47"/>
              </a:solidFill>
              <a:latin typeface="Arial" charset="0"/>
            </a:rPr>
            <a:t>Monthly withdrawals are constant over time</a:t>
          </a:r>
          <a:r>
            <a:rPr lang="en-US" baseline="30000" dirty="0" smtClean="0">
              <a:solidFill>
                <a:srgbClr val="323C47"/>
              </a:solidFill>
              <a:latin typeface="Arial" charset="0"/>
            </a:rPr>
            <a:t>(2)</a:t>
          </a:r>
          <a:endParaRPr lang="en-US" dirty="0"/>
        </a:p>
      </dgm:t>
    </dgm:pt>
    <dgm:pt modelId="{5B4FFF93-5CCF-2247-88CD-5917085A5538}" type="parTrans" cxnId="{39A9C489-DD0F-D54C-A229-AF5F599CEF36}">
      <dgm:prSet/>
      <dgm:spPr/>
      <dgm:t>
        <a:bodyPr/>
        <a:lstStyle/>
        <a:p>
          <a:endParaRPr lang="en-US"/>
        </a:p>
      </dgm:t>
    </dgm:pt>
    <dgm:pt modelId="{7A82F705-3D9E-8542-BDFA-0F35C1613BFB}" type="sibTrans" cxnId="{39A9C489-DD0F-D54C-A229-AF5F599CEF36}">
      <dgm:prSet/>
      <dgm:spPr/>
      <dgm:t>
        <a:bodyPr/>
        <a:lstStyle/>
        <a:p>
          <a:endParaRPr lang="en-US"/>
        </a:p>
      </dgm:t>
    </dgm:pt>
    <dgm:pt modelId="{29659E5F-D307-494B-8DC0-8D54BEF52E6D}" type="pres">
      <dgm:prSet presAssocID="{4AA041FD-7ED0-044C-9077-F40DF4CBF79B}" presName="linearFlow" presStyleCnt="0">
        <dgm:presLayoutVars>
          <dgm:dir/>
          <dgm:resizeHandles val="exact"/>
        </dgm:presLayoutVars>
      </dgm:prSet>
      <dgm:spPr/>
    </dgm:pt>
    <dgm:pt modelId="{F368ABFF-6501-574D-A2DF-EEE737423B68}" type="pres">
      <dgm:prSet presAssocID="{B6648665-72D5-F64B-B9CC-34860302DCE9}" presName="composite" presStyleCnt="0"/>
      <dgm:spPr/>
    </dgm:pt>
    <dgm:pt modelId="{83C56F5B-C93A-9545-A3D6-453F2414DC33}" type="pres">
      <dgm:prSet presAssocID="{B6648665-72D5-F64B-B9CC-34860302DCE9}" presName="imgShp" presStyleLbl="fgImgPlace1" presStyleIdx="0" presStyleCnt="3"/>
      <dgm:spPr>
        <a:solidFill>
          <a:schemeClr val="tx1"/>
        </a:solidFill>
        <a:ln>
          <a:solidFill>
            <a:schemeClr val="tx1"/>
          </a:solidFill>
        </a:ln>
      </dgm:spPr>
    </dgm:pt>
    <dgm:pt modelId="{08538125-B31A-CE4E-A885-BB3689DD09BC}" type="pres">
      <dgm:prSet presAssocID="{B6648665-72D5-F64B-B9CC-34860302DCE9}" presName="txShp" presStyleLbl="node1" presStyleIdx="0" presStyleCnt="3">
        <dgm:presLayoutVars>
          <dgm:bulletEnabled val="1"/>
        </dgm:presLayoutVars>
      </dgm:prSet>
      <dgm:spPr/>
      <dgm:t>
        <a:bodyPr/>
        <a:lstStyle/>
        <a:p>
          <a:endParaRPr lang="en-US"/>
        </a:p>
      </dgm:t>
    </dgm:pt>
    <dgm:pt modelId="{0D1E8EFC-334B-1147-B7E0-ED8C76B3779E}" type="pres">
      <dgm:prSet presAssocID="{B54065CA-79D5-AC4B-ADE3-D78233BFA4B1}" presName="spacing" presStyleCnt="0"/>
      <dgm:spPr/>
    </dgm:pt>
    <dgm:pt modelId="{ECB3005C-8572-1543-A76C-918F437E0C9C}" type="pres">
      <dgm:prSet presAssocID="{4DCFCE6B-BAC2-F949-A9AD-668E99C72166}" presName="composite" presStyleCnt="0"/>
      <dgm:spPr/>
    </dgm:pt>
    <dgm:pt modelId="{9CF77A06-F294-8F45-9A3D-91D6FAA718ED}" type="pres">
      <dgm:prSet presAssocID="{4DCFCE6B-BAC2-F949-A9AD-668E99C72166}" presName="imgShp" presStyleLbl="fgImgPlace1" presStyleIdx="1" presStyleCnt="3"/>
      <dgm:spPr>
        <a:solidFill>
          <a:schemeClr val="tx1"/>
        </a:solidFill>
      </dgm:spPr>
    </dgm:pt>
    <dgm:pt modelId="{9A4D6B3A-C066-E045-B471-BB9BA177B047}" type="pres">
      <dgm:prSet presAssocID="{4DCFCE6B-BAC2-F949-A9AD-668E99C72166}" presName="txShp" presStyleLbl="node1" presStyleIdx="1" presStyleCnt="3">
        <dgm:presLayoutVars>
          <dgm:bulletEnabled val="1"/>
        </dgm:presLayoutVars>
      </dgm:prSet>
      <dgm:spPr/>
      <dgm:t>
        <a:bodyPr/>
        <a:lstStyle/>
        <a:p>
          <a:endParaRPr lang="en-US"/>
        </a:p>
      </dgm:t>
    </dgm:pt>
    <dgm:pt modelId="{490A50B4-1AAE-EB42-A5ED-2B3A7EC2432D}" type="pres">
      <dgm:prSet presAssocID="{DF4D3464-A18A-5B44-B37A-351DAE90FDDB}" presName="spacing" presStyleCnt="0"/>
      <dgm:spPr/>
    </dgm:pt>
    <dgm:pt modelId="{509D60DC-E055-1B4F-BB80-7D6CA7A2F248}" type="pres">
      <dgm:prSet presAssocID="{FCA615C7-B9F3-6A40-B6A9-800AC2578EBB}" presName="composite" presStyleCnt="0"/>
      <dgm:spPr/>
    </dgm:pt>
    <dgm:pt modelId="{6FC4123A-244D-6D43-86DF-CA0FC949D08D}" type="pres">
      <dgm:prSet presAssocID="{FCA615C7-B9F3-6A40-B6A9-800AC2578EBB}" presName="imgShp" presStyleLbl="fgImgPlace1" presStyleIdx="2" presStyleCnt="3"/>
      <dgm:spPr>
        <a:solidFill>
          <a:schemeClr val="tx1"/>
        </a:solidFill>
      </dgm:spPr>
    </dgm:pt>
    <dgm:pt modelId="{C2FB042E-DE9A-5B48-85E2-DAC7FFE124BC}" type="pres">
      <dgm:prSet presAssocID="{FCA615C7-B9F3-6A40-B6A9-800AC2578EBB}" presName="txShp" presStyleLbl="node1" presStyleIdx="2" presStyleCnt="3">
        <dgm:presLayoutVars>
          <dgm:bulletEnabled val="1"/>
        </dgm:presLayoutVars>
      </dgm:prSet>
      <dgm:spPr/>
      <dgm:t>
        <a:bodyPr/>
        <a:lstStyle/>
        <a:p>
          <a:endParaRPr lang="en-US"/>
        </a:p>
      </dgm:t>
    </dgm:pt>
  </dgm:ptLst>
  <dgm:cxnLst>
    <dgm:cxn modelId="{39A9C489-DD0F-D54C-A229-AF5F599CEF36}" srcId="{4AA041FD-7ED0-044C-9077-F40DF4CBF79B}" destId="{FCA615C7-B9F3-6A40-B6A9-800AC2578EBB}" srcOrd="2" destOrd="0" parTransId="{5B4FFF93-5CCF-2247-88CD-5917085A5538}" sibTransId="{7A82F705-3D9E-8542-BDFA-0F35C1613BFB}"/>
    <dgm:cxn modelId="{EFE8E39F-767F-E946-87E7-612BD2D5AC33}" type="presOf" srcId="{FCA615C7-B9F3-6A40-B6A9-800AC2578EBB}" destId="{C2FB042E-DE9A-5B48-85E2-DAC7FFE124BC}" srcOrd="0" destOrd="0" presId="urn:microsoft.com/office/officeart/2005/8/layout/vList3"/>
    <dgm:cxn modelId="{A2863137-896E-FD4D-A643-C26193DE2D64}" type="presOf" srcId="{B6648665-72D5-F64B-B9CC-34860302DCE9}" destId="{08538125-B31A-CE4E-A885-BB3689DD09BC}" srcOrd="0" destOrd="0" presId="urn:microsoft.com/office/officeart/2005/8/layout/vList3"/>
    <dgm:cxn modelId="{940067CD-ADE2-CA48-86CE-0F23FDAFDA77}" type="presOf" srcId="{4AA041FD-7ED0-044C-9077-F40DF4CBF79B}" destId="{29659E5F-D307-494B-8DC0-8D54BEF52E6D}" srcOrd="0" destOrd="0" presId="urn:microsoft.com/office/officeart/2005/8/layout/vList3"/>
    <dgm:cxn modelId="{EF7FBF37-DC6A-EA4F-9DBC-A6E65BDC47CE}" srcId="{4AA041FD-7ED0-044C-9077-F40DF4CBF79B}" destId="{B6648665-72D5-F64B-B9CC-34860302DCE9}" srcOrd="0" destOrd="0" parTransId="{00364977-85AE-D841-84D3-51294EF8D175}" sibTransId="{B54065CA-79D5-AC4B-ADE3-D78233BFA4B1}"/>
    <dgm:cxn modelId="{67E6536B-F7E4-F448-B44D-89B696E656E9}" srcId="{4AA041FD-7ED0-044C-9077-F40DF4CBF79B}" destId="{4DCFCE6B-BAC2-F949-A9AD-668E99C72166}" srcOrd="1" destOrd="0" parTransId="{706C57F0-54A0-1E40-BD99-234676CD95EA}" sibTransId="{DF4D3464-A18A-5B44-B37A-351DAE90FDDB}"/>
    <dgm:cxn modelId="{F00DC13C-3855-0948-9A18-C27889F7BD16}" type="presOf" srcId="{4DCFCE6B-BAC2-F949-A9AD-668E99C72166}" destId="{9A4D6B3A-C066-E045-B471-BB9BA177B047}" srcOrd="0" destOrd="0" presId="urn:microsoft.com/office/officeart/2005/8/layout/vList3"/>
    <dgm:cxn modelId="{B64ACECB-2165-D64A-8880-029033303464}" type="presParOf" srcId="{29659E5F-D307-494B-8DC0-8D54BEF52E6D}" destId="{F368ABFF-6501-574D-A2DF-EEE737423B68}" srcOrd="0" destOrd="0" presId="urn:microsoft.com/office/officeart/2005/8/layout/vList3"/>
    <dgm:cxn modelId="{59C8C4EB-3A46-6A4F-A6CB-DE5DCCB6BBD1}" type="presParOf" srcId="{F368ABFF-6501-574D-A2DF-EEE737423B68}" destId="{83C56F5B-C93A-9545-A3D6-453F2414DC33}" srcOrd="0" destOrd="0" presId="urn:microsoft.com/office/officeart/2005/8/layout/vList3"/>
    <dgm:cxn modelId="{BB31B4F8-A00C-244D-AE00-5094DF4165A4}" type="presParOf" srcId="{F368ABFF-6501-574D-A2DF-EEE737423B68}" destId="{08538125-B31A-CE4E-A885-BB3689DD09BC}" srcOrd="1" destOrd="0" presId="urn:microsoft.com/office/officeart/2005/8/layout/vList3"/>
    <dgm:cxn modelId="{F2C80D10-3369-0241-91A2-87B0A2B4E2B0}" type="presParOf" srcId="{29659E5F-D307-494B-8DC0-8D54BEF52E6D}" destId="{0D1E8EFC-334B-1147-B7E0-ED8C76B3779E}" srcOrd="1" destOrd="0" presId="urn:microsoft.com/office/officeart/2005/8/layout/vList3"/>
    <dgm:cxn modelId="{E853B3AE-26F7-3F46-B246-7E39840F15F3}" type="presParOf" srcId="{29659E5F-D307-494B-8DC0-8D54BEF52E6D}" destId="{ECB3005C-8572-1543-A76C-918F437E0C9C}" srcOrd="2" destOrd="0" presId="urn:microsoft.com/office/officeart/2005/8/layout/vList3"/>
    <dgm:cxn modelId="{503A9FA9-6F0F-BA4B-A282-37893E82690F}" type="presParOf" srcId="{ECB3005C-8572-1543-A76C-918F437E0C9C}" destId="{9CF77A06-F294-8F45-9A3D-91D6FAA718ED}" srcOrd="0" destOrd="0" presId="urn:microsoft.com/office/officeart/2005/8/layout/vList3"/>
    <dgm:cxn modelId="{2DD45D08-9E0B-FF4C-B968-3F62AD33C7B2}" type="presParOf" srcId="{ECB3005C-8572-1543-A76C-918F437E0C9C}" destId="{9A4D6B3A-C066-E045-B471-BB9BA177B047}" srcOrd="1" destOrd="0" presId="urn:microsoft.com/office/officeart/2005/8/layout/vList3"/>
    <dgm:cxn modelId="{E44E3E27-F513-D741-A6F2-B14A0B7D1FB6}" type="presParOf" srcId="{29659E5F-D307-494B-8DC0-8D54BEF52E6D}" destId="{490A50B4-1AAE-EB42-A5ED-2B3A7EC2432D}" srcOrd="3" destOrd="0" presId="urn:microsoft.com/office/officeart/2005/8/layout/vList3"/>
    <dgm:cxn modelId="{2D2B7E9D-E8B7-3E47-B3E0-5A9A21BC933E}" type="presParOf" srcId="{29659E5F-D307-494B-8DC0-8D54BEF52E6D}" destId="{509D60DC-E055-1B4F-BB80-7D6CA7A2F248}" srcOrd="4" destOrd="0" presId="urn:microsoft.com/office/officeart/2005/8/layout/vList3"/>
    <dgm:cxn modelId="{D98C8ABC-7657-B945-9008-EFC0564F25FC}" type="presParOf" srcId="{509D60DC-E055-1B4F-BB80-7D6CA7A2F248}" destId="{6FC4123A-244D-6D43-86DF-CA0FC949D08D}" srcOrd="0" destOrd="0" presId="urn:microsoft.com/office/officeart/2005/8/layout/vList3"/>
    <dgm:cxn modelId="{A951FB9F-81BA-CB4A-9EEF-A200474AEDE1}" type="presParOf" srcId="{509D60DC-E055-1B4F-BB80-7D6CA7A2F248}" destId="{C2FB042E-DE9A-5B48-85E2-DAC7FFE124B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A27507-648C-B243-A042-EE4268AEE00B}" type="doc">
      <dgm:prSet loTypeId="urn:microsoft.com/office/officeart/2005/8/layout/vList2" loCatId="" qsTypeId="urn:microsoft.com/office/officeart/2005/8/quickstyle/simple3" qsCatId="simple" csTypeId="urn:microsoft.com/office/officeart/2005/8/colors/accent1_2" csCatId="accent1" phldr="1"/>
      <dgm:spPr/>
      <dgm:t>
        <a:bodyPr/>
        <a:lstStyle/>
        <a:p>
          <a:endParaRPr lang="en-US"/>
        </a:p>
      </dgm:t>
    </dgm:pt>
    <dgm:pt modelId="{D3442203-61D7-F74A-8970-88A0A965A45D}">
      <dgm:prSet phldrT="[Text]" custT="1"/>
      <dgm:spPr/>
      <dgm:t>
        <a:bodyPr/>
        <a:lstStyle/>
        <a:p>
          <a:r>
            <a:rPr lang="en-US" sz="1700" dirty="0" smtClean="0">
              <a:solidFill>
                <a:srgbClr val="000000"/>
              </a:solidFill>
            </a:rPr>
            <a:t>SORR</a:t>
          </a:r>
          <a:endParaRPr lang="en-US" sz="1700" dirty="0">
            <a:solidFill>
              <a:srgbClr val="000000"/>
            </a:solidFill>
          </a:endParaRPr>
        </a:p>
      </dgm:t>
    </dgm:pt>
    <dgm:pt modelId="{2BE30466-D3D6-0F4A-9363-C4C278A4AD37}" type="parTrans" cxnId="{7595DB41-0D93-4442-BC9D-47B8A26FE5AF}">
      <dgm:prSet/>
      <dgm:spPr/>
      <dgm:t>
        <a:bodyPr/>
        <a:lstStyle/>
        <a:p>
          <a:endParaRPr lang="en-US">
            <a:solidFill>
              <a:srgbClr val="000000"/>
            </a:solidFill>
          </a:endParaRPr>
        </a:p>
      </dgm:t>
    </dgm:pt>
    <dgm:pt modelId="{6E659A7A-905A-3741-B35C-8E2FD675DBA7}" type="sibTrans" cxnId="{7595DB41-0D93-4442-BC9D-47B8A26FE5AF}">
      <dgm:prSet/>
      <dgm:spPr/>
      <dgm:t>
        <a:bodyPr/>
        <a:lstStyle/>
        <a:p>
          <a:endParaRPr lang="en-US">
            <a:solidFill>
              <a:srgbClr val="000000"/>
            </a:solidFill>
          </a:endParaRPr>
        </a:p>
      </dgm:t>
    </dgm:pt>
    <dgm:pt modelId="{FC13F82A-87D8-344D-95A3-0B641C9773B0}">
      <dgm:prSet phldrT="[Text]" custT="1"/>
      <dgm:spPr/>
      <dgm:t>
        <a:bodyPr/>
        <a:lstStyle/>
        <a:p>
          <a:r>
            <a:rPr lang="en-US" sz="1700" dirty="0" smtClean="0">
              <a:solidFill>
                <a:srgbClr val="000000"/>
              </a:solidFill>
            </a:rPr>
            <a:t>0.3, 0.5, 0.7</a:t>
          </a:r>
          <a:endParaRPr lang="en-US" sz="1700" dirty="0">
            <a:solidFill>
              <a:srgbClr val="000000"/>
            </a:solidFill>
          </a:endParaRPr>
        </a:p>
      </dgm:t>
    </dgm:pt>
    <dgm:pt modelId="{A7C73F4F-1C9C-F54D-9E05-FBAADB0B9803}" type="parTrans" cxnId="{267A9F5C-6DBF-0F4C-9641-DD6E7CA1A155}">
      <dgm:prSet/>
      <dgm:spPr/>
      <dgm:t>
        <a:bodyPr/>
        <a:lstStyle/>
        <a:p>
          <a:endParaRPr lang="en-US">
            <a:solidFill>
              <a:srgbClr val="000000"/>
            </a:solidFill>
          </a:endParaRPr>
        </a:p>
      </dgm:t>
    </dgm:pt>
    <dgm:pt modelId="{CD4A7ABD-A3DF-D24F-92AA-B37A4B6D61DC}" type="sibTrans" cxnId="{267A9F5C-6DBF-0F4C-9641-DD6E7CA1A155}">
      <dgm:prSet/>
      <dgm:spPr/>
      <dgm:t>
        <a:bodyPr/>
        <a:lstStyle/>
        <a:p>
          <a:endParaRPr lang="en-US">
            <a:solidFill>
              <a:srgbClr val="000000"/>
            </a:solidFill>
          </a:endParaRPr>
        </a:p>
      </dgm:t>
    </dgm:pt>
    <dgm:pt modelId="{5FB669C1-8752-234C-9978-EA91C0501735}">
      <dgm:prSet phldrT="[Text]" custT="1"/>
      <dgm:spPr/>
      <dgm:t>
        <a:bodyPr/>
        <a:lstStyle/>
        <a:p>
          <a:r>
            <a:rPr lang="en-US" sz="1700" dirty="0" smtClean="0">
              <a:solidFill>
                <a:srgbClr val="000000"/>
              </a:solidFill>
            </a:rPr>
            <a:t>Equity Portion </a:t>
          </a:r>
          <a:endParaRPr lang="en-US" sz="1700" dirty="0">
            <a:solidFill>
              <a:srgbClr val="000000"/>
            </a:solidFill>
          </a:endParaRPr>
        </a:p>
      </dgm:t>
    </dgm:pt>
    <dgm:pt modelId="{B9DD98C8-F611-D149-BB37-C96481E129B5}" type="parTrans" cxnId="{FC7C9305-7DA9-834C-8289-645869441E94}">
      <dgm:prSet/>
      <dgm:spPr/>
      <dgm:t>
        <a:bodyPr/>
        <a:lstStyle/>
        <a:p>
          <a:endParaRPr lang="en-US">
            <a:solidFill>
              <a:srgbClr val="000000"/>
            </a:solidFill>
          </a:endParaRPr>
        </a:p>
      </dgm:t>
    </dgm:pt>
    <dgm:pt modelId="{5217E38C-AC18-1941-9C08-461B931F77DB}" type="sibTrans" cxnId="{FC7C9305-7DA9-834C-8289-645869441E94}">
      <dgm:prSet/>
      <dgm:spPr/>
      <dgm:t>
        <a:bodyPr/>
        <a:lstStyle/>
        <a:p>
          <a:endParaRPr lang="en-US">
            <a:solidFill>
              <a:srgbClr val="000000"/>
            </a:solidFill>
          </a:endParaRPr>
        </a:p>
      </dgm:t>
    </dgm:pt>
    <dgm:pt modelId="{FA10B65B-BCE6-7445-BA0F-304DE26C0A7B}">
      <dgm:prSet phldrT="[Text]" custT="1"/>
      <dgm:spPr/>
      <dgm:t>
        <a:bodyPr/>
        <a:lstStyle/>
        <a:p>
          <a:r>
            <a:rPr lang="en-US" sz="1700" dirty="0" smtClean="0">
              <a:solidFill>
                <a:srgbClr val="000000"/>
              </a:solidFill>
            </a:rPr>
            <a:t>0.1, 0.3, 0.6</a:t>
          </a:r>
          <a:endParaRPr lang="en-US" sz="1700" dirty="0">
            <a:solidFill>
              <a:srgbClr val="000000"/>
            </a:solidFill>
          </a:endParaRPr>
        </a:p>
      </dgm:t>
    </dgm:pt>
    <dgm:pt modelId="{A117DABD-5E4B-C846-BC92-1434B469AF73}" type="parTrans" cxnId="{52635369-CB18-D640-AEEA-4456327655B3}">
      <dgm:prSet/>
      <dgm:spPr/>
      <dgm:t>
        <a:bodyPr/>
        <a:lstStyle/>
        <a:p>
          <a:endParaRPr lang="en-US">
            <a:solidFill>
              <a:srgbClr val="000000"/>
            </a:solidFill>
          </a:endParaRPr>
        </a:p>
      </dgm:t>
    </dgm:pt>
    <dgm:pt modelId="{66CD46FA-325B-2344-831A-D8A0D870E833}" type="sibTrans" cxnId="{52635369-CB18-D640-AEEA-4456327655B3}">
      <dgm:prSet/>
      <dgm:spPr/>
      <dgm:t>
        <a:bodyPr/>
        <a:lstStyle/>
        <a:p>
          <a:endParaRPr lang="en-US">
            <a:solidFill>
              <a:srgbClr val="000000"/>
            </a:solidFill>
          </a:endParaRPr>
        </a:p>
      </dgm:t>
    </dgm:pt>
    <dgm:pt modelId="{35D292B3-52C5-3842-83A2-1ABB33F436B5}" type="pres">
      <dgm:prSet presAssocID="{40A27507-648C-B243-A042-EE4268AEE00B}" presName="linear" presStyleCnt="0">
        <dgm:presLayoutVars>
          <dgm:animLvl val="lvl"/>
          <dgm:resizeHandles val="exact"/>
        </dgm:presLayoutVars>
      </dgm:prSet>
      <dgm:spPr/>
    </dgm:pt>
    <dgm:pt modelId="{D804AE97-09BD-2943-8865-87606303F1CA}" type="pres">
      <dgm:prSet presAssocID="{D3442203-61D7-F74A-8970-88A0A965A45D}" presName="parentText" presStyleLbl="node1" presStyleIdx="0" presStyleCnt="2">
        <dgm:presLayoutVars>
          <dgm:chMax val="0"/>
          <dgm:bulletEnabled val="1"/>
        </dgm:presLayoutVars>
      </dgm:prSet>
      <dgm:spPr/>
      <dgm:t>
        <a:bodyPr/>
        <a:lstStyle/>
        <a:p>
          <a:endParaRPr lang="en-US"/>
        </a:p>
      </dgm:t>
    </dgm:pt>
    <dgm:pt modelId="{4B411654-890F-6949-8FAB-F6F973D995D4}" type="pres">
      <dgm:prSet presAssocID="{D3442203-61D7-F74A-8970-88A0A965A45D}" presName="childText" presStyleLbl="revTx" presStyleIdx="0" presStyleCnt="2">
        <dgm:presLayoutVars>
          <dgm:bulletEnabled val="1"/>
        </dgm:presLayoutVars>
      </dgm:prSet>
      <dgm:spPr/>
    </dgm:pt>
    <dgm:pt modelId="{F1A4F1E1-7F5E-F948-8160-BB37608F47DC}" type="pres">
      <dgm:prSet presAssocID="{5FB669C1-8752-234C-9978-EA91C0501735}" presName="parentText" presStyleLbl="node1" presStyleIdx="1" presStyleCnt="2">
        <dgm:presLayoutVars>
          <dgm:chMax val="0"/>
          <dgm:bulletEnabled val="1"/>
        </dgm:presLayoutVars>
      </dgm:prSet>
      <dgm:spPr/>
      <dgm:t>
        <a:bodyPr/>
        <a:lstStyle/>
        <a:p>
          <a:endParaRPr lang="en-US"/>
        </a:p>
      </dgm:t>
    </dgm:pt>
    <dgm:pt modelId="{06C76BBD-BF2B-1B4B-8180-A84140898637}" type="pres">
      <dgm:prSet presAssocID="{5FB669C1-8752-234C-9978-EA91C0501735}" presName="childText" presStyleLbl="revTx" presStyleIdx="1" presStyleCnt="2">
        <dgm:presLayoutVars>
          <dgm:bulletEnabled val="1"/>
        </dgm:presLayoutVars>
      </dgm:prSet>
      <dgm:spPr/>
    </dgm:pt>
  </dgm:ptLst>
  <dgm:cxnLst>
    <dgm:cxn modelId="{2769560C-2742-A44F-B477-A4EA622C4BB2}" type="presOf" srcId="{FA10B65B-BCE6-7445-BA0F-304DE26C0A7B}" destId="{06C76BBD-BF2B-1B4B-8180-A84140898637}" srcOrd="0" destOrd="0" presId="urn:microsoft.com/office/officeart/2005/8/layout/vList2"/>
    <dgm:cxn modelId="{2E2110A5-E43E-F04E-90B7-972773196E50}" type="presOf" srcId="{40A27507-648C-B243-A042-EE4268AEE00B}" destId="{35D292B3-52C5-3842-83A2-1ABB33F436B5}" srcOrd="0" destOrd="0" presId="urn:microsoft.com/office/officeart/2005/8/layout/vList2"/>
    <dgm:cxn modelId="{267A9F5C-6DBF-0F4C-9641-DD6E7CA1A155}" srcId="{D3442203-61D7-F74A-8970-88A0A965A45D}" destId="{FC13F82A-87D8-344D-95A3-0B641C9773B0}" srcOrd="0" destOrd="0" parTransId="{A7C73F4F-1C9C-F54D-9E05-FBAADB0B9803}" sibTransId="{CD4A7ABD-A3DF-D24F-92AA-B37A4B6D61DC}"/>
    <dgm:cxn modelId="{F94955EC-1F62-8444-BB2C-7F8919F5791F}" type="presOf" srcId="{D3442203-61D7-F74A-8970-88A0A965A45D}" destId="{D804AE97-09BD-2943-8865-87606303F1CA}" srcOrd="0" destOrd="0" presId="urn:microsoft.com/office/officeart/2005/8/layout/vList2"/>
    <dgm:cxn modelId="{52635369-CB18-D640-AEEA-4456327655B3}" srcId="{5FB669C1-8752-234C-9978-EA91C0501735}" destId="{FA10B65B-BCE6-7445-BA0F-304DE26C0A7B}" srcOrd="0" destOrd="0" parTransId="{A117DABD-5E4B-C846-BC92-1434B469AF73}" sibTransId="{66CD46FA-325B-2344-831A-D8A0D870E833}"/>
    <dgm:cxn modelId="{936396F2-F495-B741-A147-549288A1978F}" type="presOf" srcId="{FC13F82A-87D8-344D-95A3-0B641C9773B0}" destId="{4B411654-890F-6949-8FAB-F6F973D995D4}" srcOrd="0" destOrd="0" presId="urn:microsoft.com/office/officeart/2005/8/layout/vList2"/>
    <dgm:cxn modelId="{FC7C9305-7DA9-834C-8289-645869441E94}" srcId="{40A27507-648C-B243-A042-EE4268AEE00B}" destId="{5FB669C1-8752-234C-9978-EA91C0501735}" srcOrd="1" destOrd="0" parTransId="{B9DD98C8-F611-D149-BB37-C96481E129B5}" sibTransId="{5217E38C-AC18-1941-9C08-461B931F77DB}"/>
    <dgm:cxn modelId="{7595DB41-0D93-4442-BC9D-47B8A26FE5AF}" srcId="{40A27507-648C-B243-A042-EE4268AEE00B}" destId="{D3442203-61D7-F74A-8970-88A0A965A45D}" srcOrd="0" destOrd="0" parTransId="{2BE30466-D3D6-0F4A-9363-C4C278A4AD37}" sibTransId="{6E659A7A-905A-3741-B35C-8E2FD675DBA7}"/>
    <dgm:cxn modelId="{A4B2144F-AEDC-ED44-A2ED-4CFE2DF80DBF}" type="presOf" srcId="{5FB669C1-8752-234C-9978-EA91C0501735}" destId="{F1A4F1E1-7F5E-F948-8160-BB37608F47DC}" srcOrd="0" destOrd="0" presId="urn:microsoft.com/office/officeart/2005/8/layout/vList2"/>
    <dgm:cxn modelId="{0A806982-100B-CA4C-AA04-E6472CAECED6}" type="presParOf" srcId="{35D292B3-52C5-3842-83A2-1ABB33F436B5}" destId="{D804AE97-09BD-2943-8865-87606303F1CA}" srcOrd="0" destOrd="0" presId="urn:microsoft.com/office/officeart/2005/8/layout/vList2"/>
    <dgm:cxn modelId="{95E66838-0D80-5A4B-8163-E3ECDF75E455}" type="presParOf" srcId="{35D292B3-52C5-3842-83A2-1ABB33F436B5}" destId="{4B411654-890F-6949-8FAB-F6F973D995D4}" srcOrd="1" destOrd="0" presId="urn:microsoft.com/office/officeart/2005/8/layout/vList2"/>
    <dgm:cxn modelId="{00004E8A-ABA8-2741-A5DB-683F0BD6730D}" type="presParOf" srcId="{35D292B3-52C5-3842-83A2-1ABB33F436B5}" destId="{F1A4F1E1-7F5E-F948-8160-BB37608F47DC}" srcOrd="2" destOrd="0" presId="urn:microsoft.com/office/officeart/2005/8/layout/vList2"/>
    <dgm:cxn modelId="{63C52171-DB12-A244-9A75-85F4744E4FE2}" type="presParOf" srcId="{35D292B3-52C5-3842-83A2-1ABB33F436B5}" destId="{06C76BBD-BF2B-1B4B-8180-A84140898637}"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85A692-8FFC-E04B-8D87-18345EBE974A}">
      <dsp:nvSpPr>
        <dsp:cNvPr id="0" name=""/>
        <dsp:cNvSpPr/>
      </dsp:nvSpPr>
      <dsp:spPr>
        <a:xfrm rot="5400000">
          <a:off x="527225" y="3510809"/>
          <a:ext cx="1254543" cy="2087532"/>
        </a:xfrm>
        <a:prstGeom prst="corner">
          <a:avLst>
            <a:gd name="adj1" fmla="val 16120"/>
            <a:gd name="adj2" fmla="val 16110"/>
          </a:avLst>
        </a:prstGeom>
        <a:solidFill>
          <a:schemeClr val="bg2"/>
        </a:solidFill>
        <a:ln w="9525" cap="flat" cmpd="sng" algn="ctr">
          <a:solidFill>
            <a:schemeClr val="bg2"/>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399F88D7-3870-2D46-A110-6BCA167A2EFA}">
      <dsp:nvSpPr>
        <dsp:cNvPr id="0" name=""/>
        <dsp:cNvSpPr/>
      </dsp:nvSpPr>
      <dsp:spPr>
        <a:xfrm>
          <a:off x="379922" y="4214042"/>
          <a:ext cx="1884635" cy="655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de-DE" sz="2400" kern="1200" dirty="0" smtClean="0">
              <a:solidFill>
                <a:srgbClr val="323C47"/>
              </a:solidFill>
              <a:latin typeface="Arial" charset="0"/>
            </a:rPr>
            <a:t>Definition </a:t>
          </a:r>
        </a:p>
        <a:p>
          <a:pPr lvl="0" algn="l" defTabSz="1066800">
            <a:lnSpc>
              <a:spcPct val="90000"/>
            </a:lnSpc>
            <a:spcBef>
              <a:spcPct val="0"/>
            </a:spcBef>
            <a:spcAft>
              <a:spcPct val="35000"/>
            </a:spcAft>
          </a:pPr>
          <a:r>
            <a:rPr lang="de-DE" sz="2400" kern="1200" dirty="0" err="1" smtClean="0">
              <a:solidFill>
                <a:srgbClr val="323C47"/>
              </a:solidFill>
              <a:latin typeface="Arial" charset="0"/>
            </a:rPr>
            <a:t>of</a:t>
          </a:r>
          <a:r>
            <a:rPr lang="de-DE" sz="2400" kern="1200" dirty="0" smtClean="0">
              <a:solidFill>
                <a:srgbClr val="323C47"/>
              </a:solidFill>
              <a:latin typeface="Arial" charset="0"/>
            </a:rPr>
            <a:t> SORR</a:t>
          </a:r>
          <a:endParaRPr lang="en-US" sz="2400" kern="1200" dirty="0">
            <a:solidFill>
              <a:srgbClr val="323C47"/>
            </a:solidFill>
          </a:endParaRPr>
        </a:p>
      </dsp:txBody>
      <dsp:txXfrm>
        <a:off x="379922" y="4214042"/>
        <a:ext cx="1884635" cy="655659"/>
      </dsp:txXfrm>
    </dsp:sp>
    <dsp:sp modelId="{26862003-040A-D24F-AD1A-3DB6BC2219D4}">
      <dsp:nvSpPr>
        <dsp:cNvPr id="0" name=""/>
        <dsp:cNvSpPr/>
      </dsp:nvSpPr>
      <dsp:spPr>
        <a:xfrm>
          <a:off x="1821141" y="3469456"/>
          <a:ext cx="355591" cy="355591"/>
        </a:xfrm>
        <a:prstGeom prst="triangle">
          <a:avLst>
            <a:gd name="adj" fmla="val 100000"/>
          </a:avLst>
        </a:prstGeom>
        <a:solidFill>
          <a:schemeClr val="tx1"/>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684B91BE-8BE0-2B4A-94D6-5866CEC38861}">
      <dsp:nvSpPr>
        <dsp:cNvPr id="0" name=""/>
        <dsp:cNvSpPr/>
      </dsp:nvSpPr>
      <dsp:spPr>
        <a:xfrm rot="5400000">
          <a:off x="2803869" y="2542192"/>
          <a:ext cx="1047769" cy="2115567"/>
        </a:xfrm>
        <a:prstGeom prst="corner">
          <a:avLst>
            <a:gd name="adj1" fmla="val 16120"/>
            <a:gd name="adj2" fmla="val 16110"/>
          </a:avLst>
        </a:prstGeom>
        <a:solidFill>
          <a:schemeClr val="bg2"/>
        </a:solidFill>
        <a:ln w="9525" cap="flat" cmpd="sng" algn="ctr">
          <a:solidFill>
            <a:schemeClr val="bg2"/>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3773169A-773C-144F-90A5-6C6A136E979A}">
      <dsp:nvSpPr>
        <dsp:cNvPr id="0" name=""/>
        <dsp:cNvSpPr/>
      </dsp:nvSpPr>
      <dsp:spPr>
        <a:xfrm>
          <a:off x="2530720" y="3345071"/>
          <a:ext cx="3435351" cy="165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de-DE" sz="2400" kern="1200" dirty="0" err="1" smtClean="0">
              <a:solidFill>
                <a:srgbClr val="323C47"/>
              </a:solidFill>
              <a:latin typeface="Arial" charset="0"/>
            </a:rPr>
            <a:t>Simulated</a:t>
          </a:r>
          <a:r>
            <a:rPr lang="de-DE" sz="2400" kern="1200" dirty="0" smtClean="0">
              <a:solidFill>
                <a:srgbClr val="323C47"/>
              </a:solidFill>
              <a:latin typeface="Arial" charset="0"/>
            </a:rPr>
            <a:t> </a:t>
          </a:r>
        </a:p>
        <a:p>
          <a:pPr lvl="0" algn="l" defTabSz="1066800">
            <a:lnSpc>
              <a:spcPct val="90000"/>
            </a:lnSpc>
            <a:spcBef>
              <a:spcPct val="0"/>
            </a:spcBef>
            <a:spcAft>
              <a:spcPct val="35000"/>
            </a:spcAft>
          </a:pPr>
          <a:r>
            <a:rPr lang="de-DE" sz="2400" kern="1200" dirty="0" smtClean="0">
              <a:solidFill>
                <a:srgbClr val="323C47"/>
              </a:solidFill>
              <a:latin typeface="Arial" charset="0"/>
            </a:rPr>
            <a:t>Return Path</a:t>
          </a:r>
        </a:p>
      </dsp:txBody>
      <dsp:txXfrm>
        <a:off x="2530720" y="3345071"/>
        <a:ext cx="3435351" cy="1651993"/>
      </dsp:txXfrm>
    </dsp:sp>
    <dsp:sp modelId="{DA03A5B4-0795-094F-877A-D4DB72EC1ED0}">
      <dsp:nvSpPr>
        <dsp:cNvPr id="0" name=""/>
        <dsp:cNvSpPr/>
      </dsp:nvSpPr>
      <dsp:spPr>
        <a:xfrm>
          <a:off x="3982429" y="2617537"/>
          <a:ext cx="355591" cy="355591"/>
        </a:xfrm>
        <a:prstGeom prst="triangle">
          <a:avLst>
            <a:gd name="adj" fmla="val 100000"/>
          </a:avLst>
        </a:prstGeom>
        <a:solidFill>
          <a:schemeClr val="tx1"/>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B805186A-D005-804B-89C8-D87C8DD83469}">
      <dsp:nvSpPr>
        <dsp:cNvPr id="0" name=""/>
        <dsp:cNvSpPr/>
      </dsp:nvSpPr>
      <dsp:spPr>
        <a:xfrm rot="5400000">
          <a:off x="4854613" y="1601021"/>
          <a:ext cx="1254543" cy="2087532"/>
        </a:xfrm>
        <a:prstGeom prst="corner">
          <a:avLst>
            <a:gd name="adj1" fmla="val 16120"/>
            <a:gd name="adj2" fmla="val 16110"/>
          </a:avLst>
        </a:prstGeom>
        <a:solidFill>
          <a:schemeClr val="bg2"/>
        </a:solidFill>
        <a:ln w="9525" cap="flat" cmpd="sng" algn="ctr">
          <a:solidFill>
            <a:schemeClr val="bg2"/>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C8AE8D23-24E0-6B4E-A29D-69E4106CC3D8}">
      <dsp:nvSpPr>
        <dsp:cNvPr id="0" name=""/>
        <dsp:cNvSpPr/>
      </dsp:nvSpPr>
      <dsp:spPr>
        <a:xfrm>
          <a:off x="4753036" y="2337507"/>
          <a:ext cx="2796912" cy="165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de-DE" sz="2400" kern="1200" dirty="0" err="1" smtClean="0">
              <a:solidFill>
                <a:srgbClr val="323C47"/>
              </a:solidFill>
              <a:latin typeface="Arial" charset="0"/>
            </a:rPr>
            <a:t>Glidepaths</a:t>
          </a:r>
          <a:r>
            <a:rPr lang="de-DE" sz="2400" kern="1200" dirty="0" smtClean="0">
              <a:solidFill>
                <a:srgbClr val="323C47"/>
              </a:solidFill>
              <a:latin typeface="Arial" charset="0"/>
            </a:rPr>
            <a:t> </a:t>
          </a:r>
        </a:p>
        <a:p>
          <a:pPr lvl="0" algn="l" defTabSz="1066800">
            <a:lnSpc>
              <a:spcPct val="90000"/>
            </a:lnSpc>
            <a:spcBef>
              <a:spcPct val="0"/>
            </a:spcBef>
            <a:spcAft>
              <a:spcPct val="35000"/>
            </a:spcAft>
          </a:pPr>
          <a:r>
            <a:rPr lang="de-DE" sz="2400" kern="1200" dirty="0" smtClean="0">
              <a:solidFill>
                <a:srgbClr val="323C47"/>
              </a:solidFill>
              <a:latin typeface="Arial" charset="0"/>
            </a:rPr>
            <a:t>(</a:t>
          </a:r>
          <a:r>
            <a:rPr lang="de-DE" sz="2400" kern="1200" dirty="0" err="1" smtClean="0">
              <a:solidFill>
                <a:srgbClr val="323C47"/>
              </a:solidFill>
              <a:latin typeface="Arial" charset="0"/>
            </a:rPr>
            <a:t>Static</a:t>
          </a:r>
          <a:r>
            <a:rPr lang="de-DE" sz="2400" kern="1200" dirty="0" smtClean="0">
              <a:solidFill>
                <a:srgbClr val="323C47"/>
              </a:solidFill>
              <a:latin typeface="Arial" charset="0"/>
            </a:rPr>
            <a:t>)</a:t>
          </a:r>
        </a:p>
        <a:p>
          <a:pPr lvl="0" algn="l" defTabSz="1066800">
            <a:lnSpc>
              <a:spcPct val="90000"/>
            </a:lnSpc>
            <a:spcBef>
              <a:spcPct val="0"/>
            </a:spcBef>
            <a:spcAft>
              <a:spcPct val="35000"/>
            </a:spcAft>
          </a:pPr>
          <a:r>
            <a:rPr lang="de-DE" sz="2400" kern="1200" dirty="0" err="1" smtClean="0">
              <a:solidFill>
                <a:srgbClr val="323C47"/>
              </a:solidFill>
              <a:latin typeface="Arial" charset="0"/>
            </a:rPr>
            <a:t>Glidepaths</a:t>
          </a:r>
          <a:r>
            <a:rPr lang="de-DE" sz="2400" kern="1200" dirty="0" smtClean="0">
              <a:solidFill>
                <a:srgbClr val="323C47"/>
              </a:solidFill>
              <a:latin typeface="Arial" charset="0"/>
            </a:rPr>
            <a:t> (Dynamic)</a:t>
          </a:r>
        </a:p>
        <a:p>
          <a:pPr lvl="0" algn="l" defTabSz="1066800">
            <a:lnSpc>
              <a:spcPct val="90000"/>
            </a:lnSpc>
            <a:spcBef>
              <a:spcPct val="0"/>
            </a:spcBef>
            <a:spcAft>
              <a:spcPct val="35000"/>
            </a:spcAft>
          </a:pPr>
          <a:endParaRPr lang="en-US" sz="1600" kern="1200" dirty="0">
            <a:solidFill>
              <a:srgbClr val="000000"/>
            </a:solidFill>
          </a:endParaRPr>
        </a:p>
      </dsp:txBody>
      <dsp:txXfrm>
        <a:off x="4753036" y="2337507"/>
        <a:ext cx="2796912" cy="1651993"/>
      </dsp:txXfrm>
    </dsp:sp>
    <dsp:sp modelId="{21AE3A38-52BB-FB45-BCEF-E03978604F03}">
      <dsp:nvSpPr>
        <dsp:cNvPr id="0" name=""/>
        <dsp:cNvSpPr/>
      </dsp:nvSpPr>
      <dsp:spPr>
        <a:xfrm>
          <a:off x="6144195" y="1581108"/>
          <a:ext cx="355591" cy="355591"/>
        </a:xfrm>
        <a:prstGeom prst="triangle">
          <a:avLst>
            <a:gd name="adj" fmla="val 100000"/>
          </a:avLst>
        </a:prstGeom>
        <a:solidFill>
          <a:schemeClr val="tx1"/>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7F13F11-7714-744D-A261-C331FC818E17}">
      <dsp:nvSpPr>
        <dsp:cNvPr id="0" name=""/>
        <dsp:cNvSpPr/>
      </dsp:nvSpPr>
      <dsp:spPr>
        <a:xfrm rot="5400000">
          <a:off x="6989330" y="531167"/>
          <a:ext cx="1254543" cy="2087532"/>
        </a:xfrm>
        <a:prstGeom prst="corner">
          <a:avLst>
            <a:gd name="adj1" fmla="val 16120"/>
            <a:gd name="adj2" fmla="val 16110"/>
          </a:avLst>
        </a:prstGeom>
        <a:solidFill>
          <a:schemeClr val="bg2"/>
        </a:solidFill>
        <a:ln w="9525" cap="flat" cmpd="sng" algn="ctr">
          <a:solidFill>
            <a:schemeClr val="bg2"/>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A56168A2-D7B9-2943-BD81-262AE2F84676}">
      <dsp:nvSpPr>
        <dsp:cNvPr id="0" name=""/>
        <dsp:cNvSpPr/>
      </dsp:nvSpPr>
      <dsp:spPr>
        <a:xfrm>
          <a:off x="6939936" y="1219572"/>
          <a:ext cx="1884635" cy="165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de-DE" sz="2400" kern="1200" dirty="0" err="1" smtClean="0">
              <a:solidFill>
                <a:srgbClr val="323C47"/>
              </a:solidFill>
              <a:latin typeface="Arial" charset="0"/>
            </a:rPr>
            <a:t>Maximize</a:t>
          </a:r>
          <a:r>
            <a:rPr lang="de-DE" sz="2400" kern="1200" dirty="0" smtClean="0">
              <a:solidFill>
                <a:srgbClr val="323C47"/>
              </a:solidFill>
              <a:latin typeface="Arial" charset="0"/>
            </a:rPr>
            <a:t> Utility </a:t>
          </a:r>
          <a:r>
            <a:rPr lang="de-DE" sz="2400" kern="1200" dirty="0" err="1" smtClean="0">
              <a:solidFill>
                <a:srgbClr val="323C47"/>
              </a:solidFill>
              <a:latin typeface="Arial" charset="0"/>
            </a:rPr>
            <a:t>Coverate</a:t>
          </a:r>
          <a:r>
            <a:rPr lang="de-DE" sz="2400" kern="1200" dirty="0" smtClean="0">
              <a:solidFill>
                <a:srgbClr val="323C47"/>
              </a:solidFill>
              <a:latin typeface="Arial" charset="0"/>
            </a:rPr>
            <a:t> Ratio (vs. </a:t>
          </a:r>
          <a:r>
            <a:rPr lang="de-DE" sz="2400" kern="1200" dirty="0" err="1" smtClean="0">
              <a:solidFill>
                <a:srgbClr val="323C47"/>
              </a:solidFill>
              <a:latin typeface="Arial" charset="0"/>
            </a:rPr>
            <a:t>Wealth</a:t>
          </a:r>
          <a:r>
            <a:rPr lang="de-DE" sz="2400" kern="1200" dirty="0" smtClean="0">
              <a:solidFill>
                <a:srgbClr val="323C47"/>
              </a:solidFill>
              <a:latin typeface="Arial" charset="0"/>
            </a:rPr>
            <a:t>)</a:t>
          </a:r>
          <a:endParaRPr lang="en-US" sz="2400" kern="1200" dirty="0">
            <a:solidFill>
              <a:srgbClr val="323C47"/>
            </a:solidFill>
            <a:latin typeface="Arial" charset="0"/>
          </a:endParaRPr>
        </a:p>
      </dsp:txBody>
      <dsp:txXfrm>
        <a:off x="6939936" y="1219572"/>
        <a:ext cx="1884635" cy="16519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191AC-83B3-5947-A648-A95340322797}">
      <dsp:nvSpPr>
        <dsp:cNvPr id="0" name=""/>
        <dsp:cNvSpPr/>
      </dsp:nvSpPr>
      <dsp:spPr>
        <a:xfrm>
          <a:off x="13846" y="27707"/>
          <a:ext cx="6754556" cy="8940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323C47"/>
              </a:solidFill>
              <a:latin typeface="Arial" charset="0"/>
            </a:rPr>
            <a:t>Define current income level and constant $ withdrawal</a:t>
          </a:r>
          <a:endParaRPr lang="en-US" sz="1700" kern="1200" dirty="0">
            <a:solidFill>
              <a:srgbClr val="323C47"/>
            </a:solidFill>
            <a:latin typeface="Arial" charset="0"/>
          </a:endParaRPr>
        </a:p>
      </dsp:txBody>
      <dsp:txXfrm>
        <a:off x="40033" y="53894"/>
        <a:ext cx="5714223" cy="841706"/>
      </dsp:txXfrm>
    </dsp:sp>
    <dsp:sp modelId="{5F215BE3-5EBE-8240-B34F-5413E28BE665}">
      <dsp:nvSpPr>
        <dsp:cNvPr id="0" name=""/>
        <dsp:cNvSpPr/>
      </dsp:nvSpPr>
      <dsp:spPr>
        <a:xfrm>
          <a:off x="565694" y="1056640"/>
          <a:ext cx="6754556" cy="8940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323C47"/>
              </a:solidFill>
              <a:latin typeface="Arial" charset="0"/>
            </a:rPr>
            <a:t>Define 3 different </a:t>
          </a:r>
          <a:r>
            <a:rPr lang="en-US" sz="1700" kern="1200" dirty="0" err="1" smtClean="0">
              <a:solidFill>
                <a:srgbClr val="323C47"/>
              </a:solidFill>
              <a:latin typeface="Arial" charset="0"/>
            </a:rPr>
            <a:t>glidepaths</a:t>
          </a:r>
          <a:r>
            <a:rPr lang="en-US" sz="1700" kern="1200" dirty="0" smtClean="0">
              <a:solidFill>
                <a:srgbClr val="323C47"/>
              </a:solidFill>
              <a:latin typeface="Arial" charset="0"/>
            </a:rPr>
            <a:t> (conservative, moderate, aggressive) and 3 different SORR exposure (bad returns early, random, late)</a:t>
          </a:r>
          <a:endParaRPr lang="en-US" sz="1700" kern="1200" dirty="0">
            <a:solidFill>
              <a:srgbClr val="323C47"/>
            </a:solidFill>
          </a:endParaRPr>
        </a:p>
      </dsp:txBody>
      <dsp:txXfrm>
        <a:off x="591881" y="1082827"/>
        <a:ext cx="5555335" cy="841706"/>
      </dsp:txXfrm>
    </dsp:sp>
    <dsp:sp modelId="{21C15E55-CADB-3341-B45D-2261047C88A8}">
      <dsp:nvSpPr>
        <dsp:cNvPr id="0" name=""/>
        <dsp:cNvSpPr/>
      </dsp:nvSpPr>
      <dsp:spPr>
        <a:xfrm>
          <a:off x="1122944" y="2113280"/>
          <a:ext cx="6754556" cy="8940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323C47"/>
              </a:solidFill>
              <a:latin typeface="Arial" charset="0"/>
            </a:rPr>
            <a:t>Using Monte Carlo simulation, detect distribution of coverage ratio and object function</a:t>
          </a:r>
          <a:endParaRPr lang="en-US" sz="1700" kern="1200" dirty="0">
            <a:solidFill>
              <a:srgbClr val="323C47"/>
            </a:solidFill>
          </a:endParaRPr>
        </a:p>
      </dsp:txBody>
      <dsp:txXfrm>
        <a:off x="1149131" y="2139467"/>
        <a:ext cx="5563779" cy="841706"/>
      </dsp:txXfrm>
    </dsp:sp>
    <dsp:sp modelId="{78CE8902-7546-2944-9D0A-D30A99F9283E}">
      <dsp:nvSpPr>
        <dsp:cNvPr id="0" name=""/>
        <dsp:cNvSpPr/>
      </dsp:nvSpPr>
      <dsp:spPr>
        <a:xfrm>
          <a:off x="1725789" y="3169919"/>
          <a:ext cx="6680255" cy="8940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323C47"/>
              </a:solidFill>
              <a:latin typeface="Arial" charset="0"/>
            </a:rPr>
            <a:t>Understand rationale, sensitivity &amp; implications of observed data</a:t>
          </a:r>
          <a:endParaRPr lang="en-US" sz="1700" kern="1200" dirty="0">
            <a:solidFill>
              <a:srgbClr val="323C47"/>
            </a:solidFill>
          </a:endParaRPr>
        </a:p>
      </dsp:txBody>
      <dsp:txXfrm>
        <a:off x="1751976" y="3196106"/>
        <a:ext cx="5493651" cy="841706"/>
      </dsp:txXfrm>
    </dsp:sp>
    <dsp:sp modelId="{D51AE68D-A818-E446-8C14-5476C0342B95}">
      <dsp:nvSpPr>
        <dsp:cNvPr id="0" name=""/>
        <dsp:cNvSpPr/>
      </dsp:nvSpPr>
      <dsp:spPr>
        <a:xfrm>
          <a:off x="6173404" y="684783"/>
          <a:ext cx="581152" cy="581152"/>
        </a:xfrm>
        <a:prstGeom prst="downArrow">
          <a:avLst>
            <a:gd name="adj1" fmla="val 55000"/>
            <a:gd name="adj2" fmla="val 45000"/>
          </a:avLst>
        </a:prstGeom>
        <a:solidFill>
          <a:schemeClr val="tx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6304163" y="684783"/>
        <a:ext cx="319634" cy="437317"/>
      </dsp:txXfrm>
    </dsp:sp>
    <dsp:sp modelId="{19F403EB-E25D-A74E-91C5-926D2D7761E1}">
      <dsp:nvSpPr>
        <dsp:cNvPr id="0" name=""/>
        <dsp:cNvSpPr/>
      </dsp:nvSpPr>
      <dsp:spPr>
        <a:xfrm>
          <a:off x="6739098" y="1741423"/>
          <a:ext cx="581152" cy="581152"/>
        </a:xfrm>
        <a:prstGeom prst="downArrow">
          <a:avLst>
            <a:gd name="adj1" fmla="val 55000"/>
            <a:gd name="adj2" fmla="val 45000"/>
          </a:avLst>
        </a:prstGeom>
        <a:solidFill>
          <a:schemeClr val="tx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6869857" y="1741423"/>
        <a:ext cx="319634" cy="437317"/>
      </dsp:txXfrm>
    </dsp:sp>
    <dsp:sp modelId="{587AD7F5-8C34-364B-A3BA-566F4CAC78B2}">
      <dsp:nvSpPr>
        <dsp:cNvPr id="0" name=""/>
        <dsp:cNvSpPr/>
      </dsp:nvSpPr>
      <dsp:spPr>
        <a:xfrm>
          <a:off x="7296348" y="2798064"/>
          <a:ext cx="581152" cy="581152"/>
        </a:xfrm>
        <a:prstGeom prst="downArrow">
          <a:avLst>
            <a:gd name="adj1" fmla="val 55000"/>
            <a:gd name="adj2" fmla="val 45000"/>
          </a:avLst>
        </a:prstGeom>
        <a:solidFill>
          <a:schemeClr val="tx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7427107" y="2798064"/>
        <a:ext cx="319634" cy="4373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38125-B31A-CE4E-A885-BB3689DD09BC}">
      <dsp:nvSpPr>
        <dsp:cNvPr id="0" name=""/>
        <dsp:cNvSpPr/>
      </dsp:nvSpPr>
      <dsp:spPr>
        <a:xfrm rot="10800000">
          <a:off x="2129543" y="280"/>
          <a:ext cx="7803642" cy="655857"/>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9215" tIns="64770" rIns="120904" bIns="64770" numCol="1" spcCol="1270" anchor="ctr" anchorCtr="0">
          <a:noAutofit/>
        </a:bodyPr>
        <a:lstStyle/>
        <a:p>
          <a:pPr lvl="0" algn="ctr" defTabSz="755650">
            <a:lnSpc>
              <a:spcPct val="90000"/>
            </a:lnSpc>
            <a:spcBef>
              <a:spcPct val="0"/>
            </a:spcBef>
            <a:spcAft>
              <a:spcPct val="35000"/>
            </a:spcAft>
          </a:pPr>
          <a:r>
            <a:rPr lang="en-US" sz="1700" kern="1200" dirty="0" smtClean="0">
              <a:solidFill>
                <a:srgbClr val="000000"/>
              </a:solidFill>
              <a:latin typeface="Arial" charset="0"/>
            </a:rPr>
            <a:t>Choice of </a:t>
          </a:r>
          <a:r>
            <a:rPr lang="en-US" sz="1700" kern="1200" dirty="0" err="1" smtClean="0">
              <a:solidFill>
                <a:srgbClr val="000000"/>
              </a:solidFill>
              <a:latin typeface="Arial" charset="0"/>
            </a:rPr>
            <a:t>glidepath</a:t>
          </a:r>
          <a:r>
            <a:rPr lang="en-US" sz="1700" kern="1200" dirty="0" smtClean="0">
              <a:solidFill>
                <a:srgbClr val="000000"/>
              </a:solidFill>
              <a:latin typeface="Arial" charset="0"/>
            </a:rPr>
            <a:t> is static, i.e. once you choose a given asset allocation, you will not deviate from it no matter the market development</a:t>
          </a:r>
          <a:r>
            <a:rPr lang="en-US" sz="1700" kern="1200" baseline="30000" dirty="0" smtClean="0">
              <a:solidFill>
                <a:srgbClr val="000000"/>
              </a:solidFill>
              <a:latin typeface="Arial" charset="0"/>
            </a:rPr>
            <a:t>(1</a:t>
          </a:r>
          <a:r>
            <a:rPr lang="en-US" sz="1700" kern="1200" baseline="30000" dirty="0" smtClean="0">
              <a:latin typeface="Arial" charset="0"/>
            </a:rPr>
            <a:t>)</a:t>
          </a:r>
          <a:endParaRPr lang="en-US" sz="1700" kern="1200" dirty="0"/>
        </a:p>
      </dsp:txBody>
      <dsp:txXfrm rot="10800000">
        <a:off x="2293507" y="280"/>
        <a:ext cx="7639678" cy="655857"/>
      </dsp:txXfrm>
    </dsp:sp>
    <dsp:sp modelId="{83C56F5B-C93A-9545-A3D6-453F2414DC33}">
      <dsp:nvSpPr>
        <dsp:cNvPr id="0" name=""/>
        <dsp:cNvSpPr/>
      </dsp:nvSpPr>
      <dsp:spPr>
        <a:xfrm>
          <a:off x="1801614" y="280"/>
          <a:ext cx="655857" cy="655857"/>
        </a:xfrm>
        <a:prstGeom prst="ellipse">
          <a:avLst/>
        </a:prstGeom>
        <a:solidFill>
          <a:schemeClr val="tx1"/>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A4D6B3A-C066-E045-B471-BB9BA177B047}">
      <dsp:nvSpPr>
        <dsp:cNvPr id="0" name=""/>
        <dsp:cNvSpPr/>
      </dsp:nvSpPr>
      <dsp:spPr>
        <a:xfrm rot="10800000">
          <a:off x="2129543" y="820102"/>
          <a:ext cx="7803642" cy="655857"/>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9215" tIns="64770" rIns="120904" bIns="64770" numCol="1" spcCol="1270" anchor="ctr" anchorCtr="0">
          <a:noAutofit/>
        </a:bodyPr>
        <a:lstStyle/>
        <a:p>
          <a:pPr lvl="0" algn="ctr" defTabSz="755650">
            <a:lnSpc>
              <a:spcPct val="90000"/>
            </a:lnSpc>
            <a:spcBef>
              <a:spcPct val="0"/>
            </a:spcBef>
            <a:spcAft>
              <a:spcPct val="35000"/>
            </a:spcAft>
          </a:pPr>
          <a:r>
            <a:rPr lang="en-US" sz="1700" kern="1200" dirty="0" smtClean="0">
              <a:solidFill>
                <a:srgbClr val="323C47"/>
              </a:solidFill>
              <a:latin typeface="Arial" charset="0"/>
            </a:rPr>
            <a:t>SORR is constant for projected period and can be observed ex ante</a:t>
          </a:r>
          <a:endParaRPr lang="en-US" sz="1700" kern="1200" dirty="0"/>
        </a:p>
      </dsp:txBody>
      <dsp:txXfrm rot="10800000">
        <a:off x="2293507" y="820102"/>
        <a:ext cx="7639678" cy="655857"/>
      </dsp:txXfrm>
    </dsp:sp>
    <dsp:sp modelId="{9CF77A06-F294-8F45-9A3D-91D6FAA718ED}">
      <dsp:nvSpPr>
        <dsp:cNvPr id="0" name=""/>
        <dsp:cNvSpPr/>
      </dsp:nvSpPr>
      <dsp:spPr>
        <a:xfrm>
          <a:off x="1801614" y="820102"/>
          <a:ext cx="655857" cy="655857"/>
        </a:xfrm>
        <a:prstGeom prst="ellipse">
          <a:avLst/>
        </a:prstGeom>
        <a:solidFill>
          <a:schemeClr val="tx1"/>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C2FB042E-DE9A-5B48-85E2-DAC7FFE124BC}">
      <dsp:nvSpPr>
        <dsp:cNvPr id="0" name=""/>
        <dsp:cNvSpPr/>
      </dsp:nvSpPr>
      <dsp:spPr>
        <a:xfrm rot="10800000">
          <a:off x="2129543" y="1639924"/>
          <a:ext cx="7803642" cy="655857"/>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9215" tIns="64770" rIns="120904" bIns="64770" numCol="1" spcCol="1270" anchor="ctr" anchorCtr="0">
          <a:noAutofit/>
        </a:bodyPr>
        <a:lstStyle/>
        <a:p>
          <a:pPr lvl="0" algn="ctr" defTabSz="755650">
            <a:lnSpc>
              <a:spcPct val="90000"/>
            </a:lnSpc>
            <a:spcBef>
              <a:spcPct val="0"/>
            </a:spcBef>
            <a:spcAft>
              <a:spcPct val="35000"/>
            </a:spcAft>
          </a:pPr>
          <a:r>
            <a:rPr lang="en-US" sz="1700" kern="1200" dirty="0" smtClean="0">
              <a:solidFill>
                <a:srgbClr val="323C47"/>
              </a:solidFill>
              <a:latin typeface="Arial" charset="0"/>
            </a:rPr>
            <a:t>Monthly withdrawals are constant over time</a:t>
          </a:r>
          <a:r>
            <a:rPr lang="en-US" sz="1700" kern="1200" baseline="30000" dirty="0" smtClean="0">
              <a:solidFill>
                <a:srgbClr val="323C47"/>
              </a:solidFill>
              <a:latin typeface="Arial" charset="0"/>
            </a:rPr>
            <a:t>(2)</a:t>
          </a:r>
          <a:endParaRPr lang="en-US" sz="1700" kern="1200" dirty="0"/>
        </a:p>
      </dsp:txBody>
      <dsp:txXfrm rot="10800000">
        <a:off x="2293507" y="1639924"/>
        <a:ext cx="7639678" cy="655857"/>
      </dsp:txXfrm>
    </dsp:sp>
    <dsp:sp modelId="{6FC4123A-244D-6D43-86DF-CA0FC949D08D}">
      <dsp:nvSpPr>
        <dsp:cNvPr id="0" name=""/>
        <dsp:cNvSpPr/>
      </dsp:nvSpPr>
      <dsp:spPr>
        <a:xfrm>
          <a:off x="1801614" y="1639924"/>
          <a:ext cx="655857" cy="655857"/>
        </a:xfrm>
        <a:prstGeom prst="ellipse">
          <a:avLst/>
        </a:prstGeom>
        <a:solidFill>
          <a:schemeClr val="tx1"/>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4AE97-09BD-2943-8865-87606303F1CA}">
      <dsp:nvSpPr>
        <dsp:cNvPr id="0" name=""/>
        <dsp:cNvSpPr/>
      </dsp:nvSpPr>
      <dsp:spPr>
        <a:xfrm>
          <a:off x="0" y="13449"/>
          <a:ext cx="3725539" cy="4001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000000"/>
              </a:solidFill>
            </a:rPr>
            <a:t>SORR</a:t>
          </a:r>
          <a:endParaRPr lang="en-US" sz="1700" kern="1200" dirty="0">
            <a:solidFill>
              <a:srgbClr val="000000"/>
            </a:solidFill>
          </a:endParaRPr>
        </a:p>
      </dsp:txBody>
      <dsp:txXfrm>
        <a:off x="19533" y="32982"/>
        <a:ext cx="3686473" cy="361074"/>
      </dsp:txXfrm>
    </dsp:sp>
    <dsp:sp modelId="{4B411654-890F-6949-8FAB-F6F973D995D4}">
      <dsp:nvSpPr>
        <dsp:cNvPr id="0" name=""/>
        <dsp:cNvSpPr/>
      </dsp:nvSpPr>
      <dsp:spPr>
        <a:xfrm>
          <a:off x="0" y="413589"/>
          <a:ext cx="3725539"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286" tIns="21590" rIns="120904" bIns="21590" numCol="1" spcCol="1270" anchor="t" anchorCtr="0">
          <a:noAutofit/>
        </a:bodyPr>
        <a:lstStyle/>
        <a:p>
          <a:pPr marL="171450" lvl="1" indent="-171450" algn="l" defTabSz="755650">
            <a:lnSpc>
              <a:spcPct val="90000"/>
            </a:lnSpc>
            <a:spcBef>
              <a:spcPct val="0"/>
            </a:spcBef>
            <a:spcAft>
              <a:spcPct val="20000"/>
            </a:spcAft>
            <a:buChar char="•"/>
          </a:pPr>
          <a:r>
            <a:rPr lang="en-US" sz="1700" kern="1200" dirty="0" smtClean="0">
              <a:solidFill>
                <a:srgbClr val="000000"/>
              </a:solidFill>
            </a:rPr>
            <a:t>0.3, 0.5, 0.7</a:t>
          </a:r>
          <a:endParaRPr lang="en-US" sz="1700" kern="1200" dirty="0">
            <a:solidFill>
              <a:srgbClr val="000000"/>
            </a:solidFill>
          </a:endParaRPr>
        </a:p>
      </dsp:txBody>
      <dsp:txXfrm>
        <a:off x="0" y="413589"/>
        <a:ext cx="3725539" cy="314640"/>
      </dsp:txXfrm>
    </dsp:sp>
    <dsp:sp modelId="{F1A4F1E1-7F5E-F948-8160-BB37608F47DC}">
      <dsp:nvSpPr>
        <dsp:cNvPr id="0" name=""/>
        <dsp:cNvSpPr/>
      </dsp:nvSpPr>
      <dsp:spPr>
        <a:xfrm>
          <a:off x="0" y="728229"/>
          <a:ext cx="3725539" cy="4001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000000"/>
              </a:solidFill>
            </a:rPr>
            <a:t>Equity Portion </a:t>
          </a:r>
          <a:endParaRPr lang="en-US" sz="1700" kern="1200" dirty="0">
            <a:solidFill>
              <a:srgbClr val="000000"/>
            </a:solidFill>
          </a:endParaRPr>
        </a:p>
      </dsp:txBody>
      <dsp:txXfrm>
        <a:off x="19533" y="747762"/>
        <a:ext cx="3686473" cy="361074"/>
      </dsp:txXfrm>
    </dsp:sp>
    <dsp:sp modelId="{06C76BBD-BF2B-1B4B-8180-A84140898637}">
      <dsp:nvSpPr>
        <dsp:cNvPr id="0" name=""/>
        <dsp:cNvSpPr/>
      </dsp:nvSpPr>
      <dsp:spPr>
        <a:xfrm>
          <a:off x="0" y="1128369"/>
          <a:ext cx="3725539"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286" tIns="21590" rIns="120904" bIns="21590" numCol="1" spcCol="1270" anchor="t" anchorCtr="0">
          <a:noAutofit/>
        </a:bodyPr>
        <a:lstStyle/>
        <a:p>
          <a:pPr marL="171450" lvl="1" indent="-171450" algn="l" defTabSz="755650">
            <a:lnSpc>
              <a:spcPct val="90000"/>
            </a:lnSpc>
            <a:spcBef>
              <a:spcPct val="0"/>
            </a:spcBef>
            <a:spcAft>
              <a:spcPct val="20000"/>
            </a:spcAft>
            <a:buChar char="•"/>
          </a:pPr>
          <a:r>
            <a:rPr lang="en-US" sz="1700" kern="1200" dirty="0" smtClean="0">
              <a:solidFill>
                <a:srgbClr val="000000"/>
              </a:solidFill>
            </a:rPr>
            <a:t>0.1, 0.3, 0.6</a:t>
          </a:r>
          <a:endParaRPr lang="en-US" sz="1700" kern="1200" dirty="0">
            <a:solidFill>
              <a:srgbClr val="000000"/>
            </a:solidFill>
          </a:endParaRPr>
        </a:p>
      </dsp:txBody>
      <dsp:txXfrm>
        <a:off x="0" y="1128369"/>
        <a:ext cx="3725539" cy="314640"/>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1805D-765B-42FA-8DF4-D1E5F93D4D56}" type="datetimeFigureOut">
              <a:rPr lang="en-US" smtClean="0"/>
              <a:t>11/28/18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DB493-A370-4434-AA63-79D4B9DF54DE}" type="slidenum">
              <a:rPr lang="en-US" smtClean="0"/>
              <a:t>‹#›</a:t>
            </a:fld>
            <a:endParaRPr lang="en-US"/>
          </a:p>
        </p:txBody>
      </p:sp>
    </p:spTree>
    <p:extLst>
      <p:ext uri="{BB962C8B-B14F-4D97-AF65-F5344CB8AC3E}">
        <p14:creationId xmlns:p14="http://schemas.microsoft.com/office/powerpoint/2010/main" val="115737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DDB493-A370-4434-AA63-79D4B9DF54DE}" type="slidenum">
              <a:rPr lang="en-US" smtClean="0"/>
              <a:t>20</a:t>
            </a:fld>
            <a:endParaRPr lang="en-US"/>
          </a:p>
        </p:txBody>
      </p:sp>
    </p:spTree>
    <p:extLst>
      <p:ext uri="{BB962C8B-B14F-4D97-AF65-F5344CB8AC3E}">
        <p14:creationId xmlns:p14="http://schemas.microsoft.com/office/powerpoint/2010/main" val="901468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All Caps Red">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9144000" cy="4526405"/>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7793" y="5279136"/>
            <a:ext cx="3177897" cy="1057459"/>
          </a:xfrm>
          <a:prstGeom prst="rect">
            <a:avLst/>
          </a:prstGeom>
        </p:spPr>
        <p:txBody>
          <a:bodyPr vert="horz" lIns="91440" tIns="45720" rIns="91440" bIns="45720" rtlCol="0">
            <a:normAutofit/>
          </a:bodyPr>
          <a:lstStyle>
            <a:lvl1pPr algn="l">
              <a:defRPr sz="1800" b="1" i="0" kern="1200" cap="none" spc="50" baseline="0">
                <a:latin typeface="Arial"/>
                <a:cs typeface="Arial"/>
              </a:defRPr>
            </a:lvl1pPr>
            <a:lvl2pPr marL="0" indent="0" algn="l">
              <a:buFontTx/>
              <a:buNone/>
              <a:defRPr sz="1600" b="0" i="0" kern="120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539285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with 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0" y="1584962"/>
            <a:ext cx="9144000" cy="5273039"/>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1669838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b"/>
          <a:lstStyle>
            <a:lvl1pPr>
              <a:defRPr sz="3600"/>
            </a:lvl1pPr>
          </a:lstStyle>
          <a:p>
            <a:r>
              <a:rPr lang="en-US" dirty="0"/>
              <a:t>CLICK TO EDIT MASTER TITLE STYLE</a:t>
            </a:r>
          </a:p>
        </p:txBody>
      </p:sp>
      <p:sp>
        <p:nvSpPr>
          <p:cNvPr id="3" name="Picture Placeholder 2"/>
          <p:cNvSpPr>
            <a:spLocks noGrp="1"/>
          </p:cNvSpPr>
          <p:nvPr>
            <p:ph type="pic" idx="1" hasCustomPrompt="1"/>
          </p:nvPr>
        </p:nvSpPr>
        <p:spPr>
          <a:xfrm>
            <a:off x="0" y="1"/>
            <a:ext cx="9144000" cy="6858001"/>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57028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nchor="b"/>
          <a:lstStyle>
            <a:lvl1pPr algn="r">
              <a:defRPr sz="7000" cap="all" spc="0" baseline="0">
                <a:solidFill>
                  <a:schemeClr val="tx1"/>
                </a:solidFill>
              </a:defRPr>
            </a:lvl1pPr>
          </a:lstStyle>
          <a:p>
            <a:r>
              <a:rPr lang="en-US" dirty="0"/>
              <a:t>THANK YOU</a:t>
            </a:r>
          </a:p>
        </p:txBody>
      </p:sp>
    </p:spTree>
    <p:extLst>
      <p:ext uri="{BB962C8B-B14F-4D97-AF65-F5344CB8AC3E}">
        <p14:creationId xmlns:p14="http://schemas.microsoft.com/office/powerpoint/2010/main" val="3788794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All Caps Dk Gray">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452640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5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3535741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 All Caps Photo 01">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Title_Slide_Image_01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4527488"/>
          </a:xfrm>
          <a:prstGeom prst="rect">
            <a:avLst/>
          </a:prstGeom>
        </p:spPr>
      </p:pic>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3"/>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2672235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All Caps Bottom RT">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chemeClr val="accent4"/>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i="0" kern="1200" spc="0">
                <a:solidFill>
                  <a:srgbClr val="323C47"/>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80994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 Full Photo Bottom RT">
    <p:spTree>
      <p:nvGrpSpPr>
        <p:cNvPr id="1" name=""/>
        <p:cNvGrpSpPr/>
        <p:nvPr/>
      </p:nvGrpSpPr>
      <p:grpSpPr>
        <a:xfrm>
          <a:off x="0" y="0"/>
          <a:ext cx="0" cy="0"/>
          <a:chOff x="0" y="0"/>
          <a:chExt cx="0" cy="0"/>
        </a:xfrm>
      </p:grpSpPr>
      <p:pic>
        <p:nvPicPr>
          <p:cNvPr id="3" name="Picture 2" descr="Title_Slide_Image_Full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rgbClr val="FFFFFF"/>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kern="1200" spc="50">
                <a:solidFill>
                  <a:srgbClr val="FFFFFF"/>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2605164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9" name="Text Placeholder 2"/>
          <p:cNvSpPr>
            <a:spLocks noGrp="1"/>
          </p:cNvSpPr>
          <p:nvPr>
            <p:ph idx="1" hasCustomPrompt="1"/>
          </p:nvPr>
        </p:nvSpPr>
        <p:spPr>
          <a:xfrm>
            <a:off x="300554" y="2059742"/>
            <a:ext cx="8540206" cy="4066423"/>
          </a:xfrm>
          <a:prstGeom prst="rect">
            <a:avLst/>
          </a:prstGeom>
        </p:spPr>
        <p:txBody>
          <a:bodyPr vert="horz" lIns="91440" tIns="45720" rIns="91440" bIns="45720" rtlCol="0">
            <a:normAutofit/>
          </a:bodyPr>
          <a:lstStyle>
            <a:lvl1pPr>
              <a:defRPr sz="2400" b="1" i="0">
                <a:latin typeface="Arial"/>
                <a:cs typeface="Arial"/>
              </a:defRPr>
            </a:lvl1pPr>
            <a:lvl2pPr marL="0" indent="0">
              <a:buFontTx/>
              <a:buNone/>
              <a:defRPr sz="2400">
                <a:solidFill>
                  <a:schemeClr val="accent4"/>
                </a:solidFill>
                <a:latin typeface="Arial"/>
                <a:cs typeface="Arial"/>
              </a:defRPr>
            </a:lvl2pPr>
            <a:lvl3pPr marL="457200">
              <a:defRPr sz="2200">
                <a:solidFill>
                  <a:schemeClr val="accent4"/>
                </a:solidFill>
                <a:latin typeface="Arial"/>
                <a:cs typeface="Arial"/>
              </a:defRPr>
            </a:lvl3pPr>
            <a:lvl4pPr marL="914400">
              <a:defRPr sz="2200">
                <a:solidFill>
                  <a:schemeClr val="accent4"/>
                </a:solidFill>
                <a:latin typeface="Arial"/>
                <a:cs typeface="Arial"/>
              </a:defRPr>
            </a:lvl4pPr>
            <a:lvl5pPr marL="1371600">
              <a:defRPr sz="2000" baseline="0">
                <a:solidFill>
                  <a:schemeClr val="accent4"/>
                </a:solidFill>
                <a:latin typeface="Arial"/>
                <a:cs typeface="Arial"/>
              </a:defRPr>
            </a:lvl5pPr>
            <a:lvl6pPr marL="1828800">
              <a:defRPr sz="2000" baseline="0">
                <a:solidFill>
                  <a:schemeClr val="accent4"/>
                </a:solidFill>
                <a:latin typeface="Arial"/>
                <a:cs typeface="Arial"/>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63797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5" name="Content Placeholder 3"/>
          <p:cNvSpPr>
            <a:spLocks noGrp="1"/>
          </p:cNvSpPr>
          <p:nvPr>
            <p:ph sz="half" idx="2" hasCustomPrompt="1"/>
          </p:nvPr>
        </p:nvSpPr>
        <p:spPr>
          <a:xfrm>
            <a:off x="246887" y="1743456"/>
            <a:ext cx="4105656" cy="3683000"/>
          </a:xfrm>
        </p:spPr>
        <p:txBody>
          <a:bodyPr/>
          <a:lstStyle>
            <a:lvl1pPr>
              <a:defRPr sz="2200" spc="10"/>
            </a:lvl1pPr>
            <a:lvl2pPr marL="0">
              <a:defRPr sz="2200" b="0" i="0" spc="0">
                <a:latin typeface="Arial"/>
                <a:cs typeface="Arial"/>
              </a:defRPr>
            </a:lvl2pPr>
            <a:lvl3pPr marL="457200">
              <a:defRPr sz="2200" b="0" i="0" spc="0">
                <a:latin typeface="Arial"/>
                <a:cs typeface="Arial"/>
              </a:defRPr>
            </a:lvl3pPr>
            <a:lvl4pPr marL="914400">
              <a:defRPr sz="2000" b="0" i="0" spc="0">
                <a:latin typeface="Arial"/>
                <a:cs typeface="Arial"/>
              </a:defRPr>
            </a:lvl4pPr>
            <a:lvl5pPr marL="1371600">
              <a:defRPr sz="2000" b="0" i="0" spc="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00016" y="1743456"/>
            <a:ext cx="4261104" cy="3683000"/>
          </a:xfrm>
        </p:spPr>
        <p:txBody>
          <a:bodyPr/>
          <a:lstStyle>
            <a:lvl1pPr>
              <a:defRPr sz="2200" spc="50"/>
            </a:lvl1pPr>
            <a:lvl2pPr marL="0">
              <a:defRPr sz="2200">
                <a:latin typeface="Arial"/>
                <a:cs typeface="Arial"/>
              </a:defRPr>
            </a:lvl2pPr>
            <a:lvl3pPr marL="457200">
              <a:defRPr sz="2200">
                <a:latin typeface="Arial"/>
                <a:cs typeface="Arial"/>
              </a:defRPr>
            </a:lvl3pPr>
            <a:lvl4pPr marL="914400">
              <a:defRPr sz="2000">
                <a:latin typeface="Arial"/>
                <a:cs typeface="Arial"/>
              </a:defRPr>
            </a:lvl4pPr>
            <a:lvl5pPr marL="1371600">
              <a:defRPr sz="200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20801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Slide with Graphic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3300984" y="2060448"/>
            <a:ext cx="5477256" cy="3938016"/>
          </a:xfrm>
        </p:spPr>
        <p:txBody>
          <a:bodyPr>
            <a:normAutofit/>
          </a:bodyPr>
          <a:lstStyle>
            <a:lvl1pPr marL="0" indent="0">
              <a:buNone/>
              <a:defRPr sz="24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237744" y="2060448"/>
            <a:ext cx="2743200" cy="3938016"/>
          </a:xfrm>
        </p:spPr>
        <p:txBody>
          <a:bodyPr>
            <a:normAutofit/>
          </a:bodyPr>
          <a:lstStyle>
            <a:lvl1pPr marL="0" indent="0">
              <a:buNone/>
              <a:defRPr sz="2200" b="0" i="0">
                <a:latin typeface="Arial"/>
                <a:cs typeface="Arial"/>
              </a:defRPr>
            </a:lvl1pPr>
            <a:lvl2pPr marL="457200" indent="-342900">
              <a:buFont typeface="Arial" panose="020B0604020202020204" pitchFamily="34" charset="0"/>
              <a:buChar char="•"/>
              <a:defRPr sz="2000" b="0" i="0">
                <a:solidFill>
                  <a:schemeClr val="accent4"/>
                </a:solidFill>
                <a:latin typeface="Arial"/>
                <a:cs typeface="Arial"/>
              </a:defRPr>
            </a:lvl2pPr>
            <a:lvl3pPr marL="914400" indent="-342900">
              <a:buFont typeface="Arial" panose="020B0604020202020204" pitchFamily="34" charset="0"/>
              <a:buChar char="•"/>
              <a:defRPr sz="2000" b="0" i="0">
                <a:solidFill>
                  <a:schemeClr val="accent4"/>
                </a:solidFill>
                <a:latin typeface="Arial"/>
                <a:cs typeface="Arial"/>
              </a:defRPr>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a:p>
            <a:pPr lvl="1"/>
            <a:r>
              <a:rPr lang="zh-CN" altLang="en-US"/>
              <a:t>第二级</a:t>
            </a:r>
          </a:p>
          <a:p>
            <a:pPr lvl="2"/>
            <a:r>
              <a:rPr lang="zh-CN" altLang="en-US"/>
              <a:t>第三级</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379338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Centered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237744" y="2060448"/>
            <a:ext cx="8603016" cy="402012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5" name="Slide Number Placeholder 4"/>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23824142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descr="MIT_SloanDome_30K.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0554" y="6265439"/>
            <a:ext cx="646075" cy="501839"/>
          </a:xfrm>
          <a:prstGeom prst="rect">
            <a:avLst/>
          </a:prstGeom>
        </p:spPr>
      </p:pic>
      <p:sp>
        <p:nvSpPr>
          <p:cNvPr id="8" name="Rectangle 7"/>
          <p:cNvSpPr/>
          <p:nvPr/>
        </p:nvSpPr>
        <p:spPr>
          <a:xfrm>
            <a:off x="0" y="0"/>
            <a:ext cx="9144000" cy="1600200"/>
          </a:xfrm>
          <a:prstGeom prst="rect">
            <a:avLst/>
          </a:prstGeom>
          <a:solidFill>
            <a:srgbClr val="1B20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23293C"/>
              </a:solidFill>
            </a:endParaRPr>
          </a:p>
        </p:txBody>
      </p:sp>
      <p:sp>
        <p:nvSpPr>
          <p:cNvPr id="2" name="Title Placeholder 1"/>
          <p:cNvSpPr>
            <a:spLocks noGrp="1"/>
          </p:cNvSpPr>
          <p:nvPr>
            <p:ph type="title"/>
          </p:nvPr>
        </p:nvSpPr>
        <p:spPr>
          <a:xfrm>
            <a:off x="196052" y="0"/>
            <a:ext cx="8644708" cy="1597248"/>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300554" y="2059742"/>
            <a:ext cx="8540206" cy="4066423"/>
          </a:xfrm>
          <a:prstGeom prst="rect">
            <a:avLst/>
          </a:prstGeom>
        </p:spPr>
        <p:txBody>
          <a:bodyPr vert="horz" lIns="91440" tIns="45720" rIns="91440" bIns="4572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6356351"/>
            <a:ext cx="2133600" cy="365125"/>
          </a:xfrm>
          <a:prstGeom prst="rect">
            <a:avLst/>
          </a:prstGeom>
        </p:spPr>
        <p:txBody>
          <a:bodyPr vert="horz" lIns="91440" tIns="45720" rIns="91440" bIns="45720" rtlCol="0" anchor="ctr"/>
          <a:lstStyle>
            <a:lvl1pPr algn="r">
              <a:defRPr sz="1400">
                <a:solidFill>
                  <a:schemeClr val="accent4"/>
                </a:solidFill>
                <a:latin typeface="Arial"/>
                <a:cs typeface="Arial"/>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154799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6" r:id="rId6"/>
    <p:sldLayoutId id="2147483687" r:id="rId7"/>
    <p:sldLayoutId id="2147483674" r:id="rId8"/>
    <p:sldLayoutId id="2147483688" r:id="rId9"/>
    <p:sldLayoutId id="2147483690" r:id="rId10"/>
    <p:sldLayoutId id="2147483689" r:id="rId11"/>
    <p:sldLayoutId id="2147483691" r:id="rId12"/>
  </p:sldLayoutIdLst>
  <p:hf hdr="0" ftr="0" dt="0"/>
  <p:txStyles>
    <p:title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p:titleStyle>
    <p:bodyStyle>
      <a:lvl1pPr marL="0" indent="0" algn="l" defTabSz="457200" rtl="0" eaLnBrk="1" latinLnBrk="0" hangingPunct="1">
        <a:lnSpc>
          <a:spcPct val="110000"/>
        </a:lnSpc>
        <a:spcBef>
          <a:spcPct val="20000"/>
        </a:spcBef>
        <a:buFont typeface="Arial"/>
        <a:buNone/>
        <a:defRPr sz="2400" b="1" i="0" kern="1200" spc="0" baseline="0">
          <a:solidFill>
            <a:schemeClr val="accent4"/>
          </a:solidFill>
          <a:latin typeface="Arial"/>
          <a:ea typeface="+mn-ea"/>
          <a:cs typeface="Arial"/>
        </a:defRPr>
      </a:lvl1pPr>
      <a:lvl2pPr marL="0" marR="0" indent="0" algn="l" defTabSz="457200" rtl="0" eaLnBrk="1" fontAlgn="auto" latinLnBrk="0" hangingPunct="1">
        <a:lnSpc>
          <a:spcPct val="110000"/>
        </a:lnSpc>
        <a:spcBef>
          <a:spcPct val="20000"/>
        </a:spcBef>
        <a:spcAft>
          <a:spcPts val="0"/>
        </a:spcAft>
        <a:buClrTx/>
        <a:buSzTx/>
        <a:buFontTx/>
        <a:buNone/>
        <a:tabLst/>
        <a:defRPr sz="2400" b="0" i="0" kern="1200">
          <a:solidFill>
            <a:schemeClr val="accent4"/>
          </a:solidFill>
          <a:latin typeface="Arial"/>
          <a:ea typeface="+mn-ea"/>
          <a:cs typeface="Arial"/>
        </a:defRPr>
      </a:lvl2pPr>
      <a:lvl3pPr marL="4572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3pPr>
      <a:lvl4pPr marL="9144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4pPr>
      <a:lvl5pPr marL="1371600" indent="-228600" algn="l" defTabSz="457200" rtl="0" eaLnBrk="1" latinLnBrk="0" hangingPunct="1">
        <a:lnSpc>
          <a:spcPct val="110000"/>
        </a:lnSpc>
        <a:spcBef>
          <a:spcPct val="20000"/>
        </a:spcBef>
        <a:buFont typeface="Arial" panose="020B0604020202020204" pitchFamily="34" charset="0"/>
        <a:buChar char="•"/>
        <a:defRPr sz="2000" b="0" i="0" kern="1200">
          <a:solidFill>
            <a:schemeClr val="accent4"/>
          </a:solidFill>
          <a:latin typeface="Arial"/>
          <a:ea typeface="+mn-ea"/>
          <a:cs typeface="Arial"/>
        </a:defRPr>
      </a:lvl5pPr>
      <a:lvl6pPr marL="1828800" indent="-228600" algn="l" defTabSz="457200" rtl="0" eaLnBrk="1" latinLnBrk="0" hangingPunct="1">
        <a:lnSpc>
          <a:spcPct val="110000"/>
        </a:lnSpc>
        <a:spcBef>
          <a:spcPct val="20000"/>
        </a:spcBef>
        <a:buFont typeface="Arial"/>
        <a:buChar char="•"/>
        <a:defRPr sz="2000" b="0" i="0" kern="1200">
          <a:solidFill>
            <a:schemeClr val="accent4"/>
          </a:solidFill>
          <a:latin typeface="Arial"/>
          <a:ea typeface="+mn-ea"/>
          <a:cs typeface="Arial"/>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diagramData" Target="../diagrams/data4.xml"/><Relationship Id="rId8" Type="http://schemas.openxmlformats.org/officeDocument/2006/relationships/diagramLayout" Target="../diagrams/layout4.xml"/><Relationship Id="rId9" Type="http://schemas.openxmlformats.org/officeDocument/2006/relationships/diagramQuickStyle" Target="../diagrams/quickStyle4.xml"/><Relationship Id="rId10" Type="http://schemas.openxmlformats.org/officeDocument/2006/relationships/diagramColors" Target="../diagrams/colors4.xml"/><Relationship Id="rId11"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diagramData" Target="../diagrams/data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f"/></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6.xml"/><Relationship Id="rId2" Type="http://schemas.openxmlformats.org/officeDocument/2006/relationships/image" Target="../media/image15.tiff"/></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5" Type="http://schemas.openxmlformats.org/officeDocument/2006/relationships/image" Target="../media/image27.tiff"/><Relationship Id="rId6" Type="http://schemas.openxmlformats.org/officeDocument/2006/relationships/image" Target="../media/image28.tiff"/><Relationship Id="rId7" Type="http://schemas.openxmlformats.org/officeDocument/2006/relationships/image" Target="../media/image29.tiff"/><Relationship Id="rId8" Type="http://schemas.openxmlformats.org/officeDocument/2006/relationships/image" Target="../media/image30.tiff"/><Relationship Id="rId9" Type="http://schemas.openxmlformats.org/officeDocument/2006/relationships/image" Target="../media/image31.tiff"/><Relationship Id="rId10" Type="http://schemas.openxmlformats.org/officeDocument/2006/relationships/image" Target="../media/image32.tiff"/><Relationship Id="rId1" Type="http://schemas.openxmlformats.org/officeDocument/2006/relationships/slideLayout" Target="../slideLayouts/slideLayout6.xml"/><Relationship Id="rId2" Type="http://schemas.openxmlformats.org/officeDocument/2006/relationships/image" Target="../media/image24.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5" Type="http://schemas.openxmlformats.org/officeDocument/2006/relationships/image" Target="../media/image35.tiff"/><Relationship Id="rId6" Type="http://schemas.openxmlformats.org/officeDocument/2006/relationships/image" Target="../media/image36.tiff"/><Relationship Id="rId7" Type="http://schemas.openxmlformats.org/officeDocument/2006/relationships/image" Target="../media/image37.tiff"/><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 Id="rId11"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jpeg"/><Relationship Id="rId5" Type="http://schemas.openxmlformats.org/officeDocument/2006/relationships/image" Target="../media/image49.jpeg"/><Relationship Id="rId6" Type="http://schemas.openxmlformats.org/officeDocument/2006/relationships/image" Target="../media/image50.jpeg"/><Relationship Id="rId7" Type="http://schemas.openxmlformats.org/officeDocument/2006/relationships/image" Target="../media/image51.jpeg"/><Relationship Id="rId1" Type="http://schemas.openxmlformats.org/officeDocument/2006/relationships/slideLayout" Target="../slideLayouts/slideLayout6.xml"/><Relationship Id="rId2" Type="http://schemas.openxmlformats.org/officeDocument/2006/relationships/image" Target="../media/image4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9321"/>
            <a:ext cx="8193024" cy="4232953"/>
          </a:xfrm>
        </p:spPr>
        <p:txBody>
          <a:bodyPr/>
          <a:lstStyle/>
          <a:p>
            <a:r>
              <a:rPr lang="en-US" sz="3000" cap="none" dirty="0"/>
              <a:t/>
            </a:r>
            <a:br>
              <a:rPr lang="en-US" sz="3000" cap="none" dirty="0"/>
            </a:br>
            <a:r>
              <a:rPr lang="en-US" sz="3000" cap="none" dirty="0"/>
              <a:t>Investment Strategies to Mitigate Sequence of Return Risk</a:t>
            </a:r>
            <a:r>
              <a:rPr lang="en-US" sz="3600" cap="none" dirty="0"/>
              <a:t/>
            </a:r>
            <a:br>
              <a:rPr lang="en-US" sz="3600" cap="none" dirty="0"/>
            </a:br>
            <a:r>
              <a:rPr lang="en-US" sz="3200" cap="none" dirty="0"/>
              <a:t/>
            </a:r>
            <a:br>
              <a:rPr lang="en-US" sz="3200" cap="none" dirty="0"/>
            </a:br>
            <a:r>
              <a:rPr lang="en-US" sz="2000" cap="none" dirty="0"/>
              <a:t>Sponsor: T. Rowe Price</a:t>
            </a:r>
            <a:br>
              <a:rPr lang="en-US" sz="2000" cap="none" dirty="0"/>
            </a:br>
            <a:r>
              <a:rPr lang="en-US" sz="2400" cap="none" dirty="0"/>
              <a:t/>
            </a:r>
            <a:br>
              <a:rPr lang="en-US" sz="2400" cap="none" dirty="0"/>
            </a:br>
            <a:r>
              <a:rPr lang="en-US" sz="2400" cap="none" dirty="0"/>
              <a:t/>
            </a:r>
            <a:br>
              <a:rPr lang="en-US" sz="2400" cap="none" dirty="0"/>
            </a:br>
            <a:r>
              <a:rPr lang="en-US" sz="3600" dirty="0"/>
              <a:t/>
            </a:r>
            <a:br>
              <a:rPr lang="en-US" sz="3600" dirty="0"/>
            </a:br>
            <a:r>
              <a:rPr lang="en-US" sz="1400" cap="none" dirty="0"/>
              <a:t>November 29th, 2018</a:t>
            </a:r>
            <a:br>
              <a:rPr lang="en-US" sz="1400" cap="none" dirty="0"/>
            </a:br>
            <a:r>
              <a:rPr lang="en-US" sz="1400" cap="none" dirty="0"/>
              <a:t>Massachusetts Institute of Technology</a:t>
            </a:r>
          </a:p>
        </p:txBody>
      </p:sp>
      <p:sp>
        <p:nvSpPr>
          <p:cNvPr id="5" name="Content Placeholder 4"/>
          <p:cNvSpPr>
            <a:spLocks noGrp="1"/>
          </p:cNvSpPr>
          <p:nvPr>
            <p:ph idx="1"/>
          </p:nvPr>
        </p:nvSpPr>
        <p:spPr>
          <a:xfrm>
            <a:off x="4196994" y="4875088"/>
            <a:ext cx="4677616" cy="1461507"/>
          </a:xfrm>
        </p:spPr>
        <p:txBody>
          <a:bodyPr/>
          <a:lstStyle/>
          <a:p>
            <a:pPr>
              <a:lnSpc>
                <a:spcPct val="150000"/>
              </a:lnSpc>
            </a:pPr>
            <a:r>
              <a:rPr lang="en-US" sz="1400" dirty="0"/>
              <a:t>Chen Fan, Ellie Liu</a:t>
            </a:r>
            <a:r>
              <a:rPr lang="en-US" sz="1400"/>
              <a:t>, Haocheng </a:t>
            </a:r>
            <a:r>
              <a:rPr lang="en-US" sz="1400" dirty="0"/>
              <a:t>Tang, Jonathan Martinez, Rachel Chen, Viktor Hermann</a:t>
            </a:r>
          </a:p>
          <a:p>
            <a:endParaRPr lang="en-US" dirty="0"/>
          </a:p>
          <a:p>
            <a:endParaRPr lang="en-US" dirty="0"/>
          </a:p>
          <a:p>
            <a:endParaRPr lang="en-US" dirty="0"/>
          </a:p>
        </p:txBody>
      </p:sp>
    </p:spTree>
    <p:extLst>
      <p:ext uri="{BB962C8B-B14F-4D97-AF65-F5344CB8AC3E}">
        <p14:creationId xmlns:p14="http://schemas.microsoft.com/office/powerpoint/2010/main" val="2188248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10</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utility Coverage Ratio</a:t>
            </a:r>
            <a:br>
              <a:rPr lang="en-US" dirty="0"/>
            </a:br>
            <a:endParaRPr lang="en-US" b="0" i="1" cap="none" dirty="0">
              <a:solidFill>
                <a:schemeClr val="tx1"/>
              </a:solidFill>
            </a:endParaRPr>
          </a:p>
        </p:txBody>
      </p:sp>
      <p:sp>
        <p:nvSpPr>
          <p:cNvPr id="7" name="TextBox 6"/>
          <p:cNvSpPr txBox="1"/>
          <p:nvPr/>
        </p:nvSpPr>
        <p:spPr>
          <a:xfrm>
            <a:off x="342900" y="1777805"/>
            <a:ext cx="8458200" cy="584775"/>
          </a:xfrm>
          <a:prstGeom prst="rect">
            <a:avLst/>
          </a:prstGeom>
          <a:noFill/>
        </p:spPr>
        <p:txBody>
          <a:bodyPr wrap="square" rtlCol="0">
            <a:spAutoFit/>
          </a:bodyPr>
          <a:lstStyle/>
          <a:p>
            <a:r>
              <a:rPr lang="de-DE" sz="1600" dirty="0" err="1">
                <a:solidFill>
                  <a:srgbClr val="323C47"/>
                </a:solidFill>
                <a:latin typeface="Arial" charset="0"/>
              </a:rPr>
              <a:t>Our</a:t>
            </a:r>
            <a:r>
              <a:rPr lang="de-DE" sz="1600" dirty="0">
                <a:solidFill>
                  <a:srgbClr val="323C47"/>
                </a:solidFill>
                <a:latin typeface="Arial" charset="0"/>
              </a:rPr>
              <a:t> </a:t>
            </a:r>
            <a:r>
              <a:rPr lang="de-DE" sz="1600" dirty="0" err="1">
                <a:solidFill>
                  <a:srgbClr val="323C47"/>
                </a:solidFill>
                <a:latin typeface="Arial" charset="0"/>
              </a:rPr>
              <a:t>maximization</a:t>
            </a:r>
            <a:r>
              <a:rPr lang="de-DE" sz="1600" dirty="0">
                <a:solidFill>
                  <a:srgbClr val="323C47"/>
                </a:solidFill>
                <a:latin typeface="Arial" charset="0"/>
              </a:rPr>
              <a:t> </a:t>
            </a:r>
            <a:r>
              <a:rPr lang="de-DE" sz="1600" dirty="0" err="1">
                <a:solidFill>
                  <a:srgbClr val="323C47"/>
                </a:solidFill>
                <a:latin typeface="Arial" charset="0"/>
              </a:rPr>
              <a:t>function</a:t>
            </a:r>
            <a:r>
              <a:rPr lang="de-DE" sz="1600" dirty="0">
                <a:solidFill>
                  <a:srgbClr val="323C47"/>
                </a:solidFill>
                <a:latin typeface="Arial" charset="0"/>
              </a:rPr>
              <a:t> </a:t>
            </a:r>
            <a:r>
              <a:rPr lang="de-DE" sz="1600" dirty="0" err="1">
                <a:solidFill>
                  <a:srgbClr val="323C47"/>
                </a:solidFill>
                <a:latin typeface="Arial" charset="0"/>
              </a:rPr>
              <a:t>is</a:t>
            </a:r>
            <a:r>
              <a:rPr lang="de-DE" sz="1600" dirty="0">
                <a:solidFill>
                  <a:srgbClr val="323C47"/>
                </a:solidFill>
                <a:latin typeface="Arial" charset="0"/>
              </a:rPr>
              <a:t> a </a:t>
            </a:r>
            <a:r>
              <a:rPr lang="de-DE" sz="1600" dirty="0" err="1">
                <a:solidFill>
                  <a:srgbClr val="323C47"/>
                </a:solidFill>
                <a:latin typeface="Arial" charset="0"/>
              </a:rPr>
              <a:t>kinked</a:t>
            </a:r>
            <a:r>
              <a:rPr lang="de-DE" sz="1600" dirty="0">
                <a:solidFill>
                  <a:srgbClr val="323C47"/>
                </a:solidFill>
                <a:latin typeface="Arial" charset="0"/>
              </a:rPr>
              <a:t> </a:t>
            </a:r>
            <a:r>
              <a:rPr lang="de-DE" sz="1600" dirty="0" err="1">
                <a:solidFill>
                  <a:srgbClr val="323C47"/>
                </a:solidFill>
                <a:latin typeface="Arial" charset="0"/>
              </a:rPr>
              <a:t>utility</a:t>
            </a:r>
            <a:r>
              <a:rPr lang="de-DE" sz="1600" dirty="0">
                <a:solidFill>
                  <a:srgbClr val="323C47"/>
                </a:solidFill>
                <a:latin typeface="Arial" charset="0"/>
              </a:rPr>
              <a:t> </a:t>
            </a:r>
            <a:r>
              <a:rPr lang="de-DE" sz="1600" dirty="0" err="1">
                <a:solidFill>
                  <a:srgbClr val="323C47"/>
                </a:solidFill>
                <a:latin typeface="Arial" charset="0"/>
              </a:rPr>
              <a:t>function</a:t>
            </a:r>
            <a:r>
              <a:rPr lang="de-DE" sz="1600" dirty="0">
                <a:solidFill>
                  <a:srgbClr val="323C47"/>
                </a:solidFill>
                <a:latin typeface="Arial" charset="0"/>
              </a:rPr>
              <a:t>. </a:t>
            </a:r>
            <a:r>
              <a:rPr lang="de-DE" sz="1600" dirty="0" err="1">
                <a:solidFill>
                  <a:srgbClr val="323C47"/>
                </a:solidFill>
                <a:latin typeface="Arial" charset="0"/>
              </a:rPr>
              <a:t>Our</a:t>
            </a:r>
            <a:r>
              <a:rPr lang="de-DE" sz="1600" dirty="0">
                <a:solidFill>
                  <a:srgbClr val="323C47"/>
                </a:solidFill>
                <a:latin typeface="Arial" charset="0"/>
              </a:rPr>
              <a:t> additional marginal </a:t>
            </a:r>
            <a:r>
              <a:rPr lang="de-DE" sz="1600" dirty="0" err="1">
                <a:solidFill>
                  <a:srgbClr val="323C47"/>
                </a:solidFill>
                <a:latin typeface="Arial" charset="0"/>
              </a:rPr>
              <a:t>utilitity</a:t>
            </a:r>
            <a:r>
              <a:rPr lang="de-DE" sz="1600" dirty="0">
                <a:solidFill>
                  <a:srgbClr val="323C47"/>
                </a:solidFill>
                <a:latin typeface="Arial" charset="0"/>
              </a:rPr>
              <a:t> </a:t>
            </a:r>
            <a:r>
              <a:rPr lang="de-DE" sz="1600" dirty="0" err="1">
                <a:solidFill>
                  <a:srgbClr val="323C47"/>
                </a:solidFill>
                <a:latin typeface="Arial" charset="0"/>
              </a:rPr>
              <a:t>is</a:t>
            </a:r>
            <a:r>
              <a:rPr lang="de-DE" sz="1600" dirty="0">
                <a:solidFill>
                  <a:srgbClr val="323C47"/>
                </a:solidFill>
                <a:latin typeface="Arial" charset="0"/>
              </a:rPr>
              <a:t> </a:t>
            </a:r>
            <a:r>
              <a:rPr lang="de-DE" sz="1600" dirty="0" err="1">
                <a:solidFill>
                  <a:srgbClr val="323C47"/>
                </a:solidFill>
                <a:latin typeface="Arial" charset="0"/>
              </a:rPr>
              <a:t>much</a:t>
            </a:r>
            <a:r>
              <a:rPr lang="de-DE" sz="1600" dirty="0">
                <a:solidFill>
                  <a:srgbClr val="323C47"/>
                </a:solidFill>
                <a:latin typeface="Arial" charset="0"/>
              </a:rPr>
              <a:t> </a:t>
            </a:r>
            <a:r>
              <a:rPr lang="de-DE" sz="1600" dirty="0" err="1">
                <a:solidFill>
                  <a:srgbClr val="323C47"/>
                </a:solidFill>
                <a:latin typeface="Arial" charset="0"/>
              </a:rPr>
              <a:t>higher</a:t>
            </a:r>
            <a:r>
              <a:rPr lang="de-DE" sz="1600" dirty="0">
                <a:solidFill>
                  <a:srgbClr val="323C47"/>
                </a:solidFill>
                <a:latin typeface="Arial" charset="0"/>
              </a:rPr>
              <a:t> </a:t>
            </a:r>
            <a:r>
              <a:rPr lang="de-DE" sz="1600" dirty="0" err="1">
                <a:solidFill>
                  <a:srgbClr val="323C47"/>
                </a:solidFill>
                <a:latin typeface="Arial" charset="0"/>
              </a:rPr>
              <a:t>if</a:t>
            </a:r>
            <a:r>
              <a:rPr lang="de-DE" sz="1600" dirty="0">
                <a:solidFill>
                  <a:srgbClr val="323C47"/>
                </a:solidFill>
                <a:latin typeface="Arial" charset="0"/>
              </a:rPr>
              <a:t> </a:t>
            </a:r>
            <a:r>
              <a:rPr lang="de-DE" sz="1600" dirty="0" err="1">
                <a:solidFill>
                  <a:srgbClr val="323C47"/>
                </a:solidFill>
                <a:latin typeface="Arial" charset="0"/>
              </a:rPr>
              <a:t>we</a:t>
            </a:r>
            <a:r>
              <a:rPr lang="de-DE" sz="1600" dirty="0">
                <a:solidFill>
                  <a:srgbClr val="323C47"/>
                </a:solidFill>
                <a:latin typeface="Arial" charset="0"/>
              </a:rPr>
              <a:t> do not </a:t>
            </a:r>
            <a:r>
              <a:rPr lang="de-DE" sz="1600" dirty="0" err="1">
                <a:solidFill>
                  <a:srgbClr val="323C47"/>
                </a:solidFill>
                <a:latin typeface="Arial" charset="0"/>
              </a:rPr>
              <a:t>fully</a:t>
            </a:r>
            <a:r>
              <a:rPr lang="de-DE" sz="1600" dirty="0">
                <a:solidFill>
                  <a:srgbClr val="323C47"/>
                </a:solidFill>
                <a:latin typeface="Arial" charset="0"/>
              </a:rPr>
              <a:t> </a:t>
            </a:r>
            <a:r>
              <a:rPr lang="de-DE" sz="1600" dirty="0" err="1">
                <a:solidFill>
                  <a:srgbClr val="323C47"/>
                </a:solidFill>
                <a:latin typeface="Arial" charset="0"/>
              </a:rPr>
              <a:t>cover</a:t>
            </a:r>
            <a:r>
              <a:rPr lang="de-DE" sz="1600" dirty="0">
                <a:solidFill>
                  <a:srgbClr val="323C47"/>
                </a:solidFill>
                <a:latin typeface="Arial" charset="0"/>
              </a:rPr>
              <a:t> </a:t>
            </a:r>
            <a:r>
              <a:rPr lang="de-DE" sz="1600" dirty="0" err="1">
                <a:solidFill>
                  <a:srgbClr val="323C47"/>
                </a:solidFill>
                <a:latin typeface="Arial" charset="0"/>
              </a:rPr>
              <a:t>our</a:t>
            </a:r>
            <a:r>
              <a:rPr lang="de-DE" sz="1600" dirty="0">
                <a:solidFill>
                  <a:srgbClr val="323C47"/>
                </a:solidFill>
                <a:latin typeface="Arial" charset="0"/>
              </a:rPr>
              <a:t> </a:t>
            </a:r>
            <a:r>
              <a:rPr lang="de-DE" sz="1600" dirty="0" err="1">
                <a:solidFill>
                  <a:srgbClr val="323C47"/>
                </a:solidFill>
                <a:latin typeface="Arial" charset="0"/>
              </a:rPr>
              <a:t>estimated</a:t>
            </a:r>
            <a:r>
              <a:rPr lang="de-DE" sz="1600" dirty="0">
                <a:solidFill>
                  <a:srgbClr val="323C47"/>
                </a:solidFill>
                <a:latin typeface="Arial" charset="0"/>
              </a:rPr>
              <a:t> </a:t>
            </a:r>
            <a:r>
              <a:rPr lang="de-DE" sz="1600" dirty="0" err="1">
                <a:solidFill>
                  <a:srgbClr val="323C47"/>
                </a:solidFill>
                <a:latin typeface="Arial" charset="0"/>
              </a:rPr>
              <a:t>lifetime</a:t>
            </a:r>
            <a:r>
              <a:rPr lang="de-DE" sz="1600" dirty="0">
                <a:solidFill>
                  <a:srgbClr val="323C47"/>
                </a:solidFill>
                <a:latin typeface="Arial" charset="0"/>
              </a:rPr>
              <a:t>.</a:t>
            </a:r>
            <a:endParaRPr lang="en-US" sz="1600" dirty="0">
              <a:solidFill>
                <a:srgbClr val="323C47"/>
              </a:solidFill>
              <a:latin typeface="Arial" charset="0"/>
            </a:endParaRPr>
          </a:p>
        </p:txBody>
      </p:sp>
      <mc:AlternateContent xmlns:mc="http://schemas.openxmlformats.org/markup-compatibility/2006">
        <mc:Choice xmlns:a14="http://schemas.microsoft.com/office/drawing/2010/main" Requires="a14">
          <p:sp>
            <p:nvSpPr>
              <p:cNvPr id="10" name="TextBox 9"/>
              <p:cNvSpPr txBox="1"/>
              <p:nvPr/>
            </p:nvSpPr>
            <p:spPr>
              <a:xfrm>
                <a:off x="339418" y="2702735"/>
                <a:ext cx="4255994" cy="1425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𝑈</m:t>
                      </m:r>
                      <m:r>
                        <a:rPr lang="de-DE" b="0" i="1" smtClean="0">
                          <a:solidFill>
                            <a:srgbClr val="323C47"/>
                          </a:solidFill>
                          <a:latin typeface="Cambria Math" charset="0"/>
                        </a:rPr>
                        <m:t>(</m:t>
                      </m:r>
                      <m:r>
                        <a:rPr lang="de-DE" b="0" i="1" smtClean="0">
                          <a:solidFill>
                            <a:srgbClr val="323C47"/>
                          </a:solidFill>
                          <a:latin typeface="Cambria Math" charset="0"/>
                        </a:rPr>
                        <m:t>𝐶</m:t>
                      </m:r>
                      <m:r>
                        <a:rPr lang="de-DE" b="0" i="1" smtClean="0">
                          <a:solidFill>
                            <a:srgbClr val="323C47"/>
                          </a:solidFill>
                          <a:latin typeface="Cambria Math" charset="0"/>
                        </a:rPr>
                        <m:t>)=</m:t>
                      </m:r>
                      <m:d>
                        <m:dPr>
                          <m:begChr m:val="{"/>
                          <m:endChr m:val=""/>
                          <m:ctrlPr>
                            <a:rPr lang="cs-CZ" b="0" i="1" smtClean="0">
                              <a:solidFill>
                                <a:srgbClr val="323C47"/>
                              </a:solidFill>
                              <a:latin typeface="Cambria Math" charset="0"/>
                            </a:rPr>
                          </m:ctrlPr>
                        </m:dPr>
                        <m:e>
                          <m:eqArr>
                            <m:eqArrPr>
                              <m:ctrlPr>
                                <a:rPr lang="cs-CZ" b="0" i="1" smtClean="0">
                                  <a:solidFill>
                                    <a:srgbClr val="323C47"/>
                                  </a:solidFill>
                                  <a:latin typeface="Cambria Math" charset="0"/>
                                </a:rPr>
                              </m:ctrlPr>
                            </m:eqArrPr>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𝐶</m:t>
                                      </m:r>
                                    </m:e>
                                    <m:sup>
                                      <m:r>
                                        <a:rPr lang="de-DE" b="0" i="1" smtClean="0">
                                          <a:solidFill>
                                            <a:srgbClr val="323C47"/>
                                          </a:solidFill>
                                          <a:latin typeface="Cambria Math" charset="0"/>
                                        </a:rPr>
                                        <m:t>1 −</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de-DE" b="0" i="1" smtClean="0">
                                  <a:solidFill>
                                    <a:srgbClr val="323C47"/>
                                  </a:solidFill>
                                  <a:latin typeface="Cambria Math" charset="0"/>
                                  <a:ea typeface="Cambria Math" charset="0"/>
                                  <a:cs typeface="Cambria Math" charset="0"/>
                                </a:rPr>
                                <m:t>≥1</m:t>
                              </m:r>
                            </m:e>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1</m:t>
                                      </m:r>
                                    </m:e>
                                    <m:sup>
                                      <m:r>
                                        <a:rPr lang="de-DE" b="0" i="1" smtClean="0">
                                          <a:solidFill>
                                            <a:srgbClr val="323C47"/>
                                          </a:solidFill>
                                          <a:latin typeface="Cambria Math" charset="0"/>
                                        </a:rPr>
                                        <m:t>1−</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m:t>
                              </m:r>
                              <m:r>
                                <a:rPr lang="de-DE" b="0" i="1" smtClean="0">
                                  <a:solidFill>
                                    <a:srgbClr val="323C47"/>
                                  </a:solidFill>
                                  <a:latin typeface="Cambria Math" charset="0"/>
                                </a:rPr>
                                <m:t>𝜆</m:t>
                              </m:r>
                              <m:d>
                                <m:dPr>
                                  <m:ctrlPr>
                                    <a:rPr lang="de-DE" b="0" i="1" smtClean="0">
                                      <a:solidFill>
                                        <a:srgbClr val="323C47"/>
                                      </a:solidFill>
                                      <a:latin typeface="Cambria Math" charset="0"/>
                                    </a:rPr>
                                  </m:ctrlPr>
                                </m:dPr>
                                <m:e>
                                  <m:r>
                                    <a:rPr lang="de-DE" b="0" i="1" smtClean="0">
                                      <a:solidFill>
                                        <a:srgbClr val="323C47"/>
                                      </a:solidFill>
                                      <a:latin typeface="Cambria Math" charset="0"/>
                                    </a:rPr>
                                    <m:t>1−</m:t>
                                  </m:r>
                                  <m:r>
                                    <a:rPr lang="de-DE" b="0" i="1" smtClean="0">
                                      <a:solidFill>
                                        <a:srgbClr val="323C47"/>
                                      </a:solidFill>
                                      <a:latin typeface="Cambria Math" charset="0"/>
                                    </a:rPr>
                                    <m:t>𝐶</m:t>
                                  </m:r>
                                </m:e>
                              </m:d>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hr-HR" b="0" i="1" smtClean="0">
                                  <a:solidFill>
                                    <a:srgbClr val="323C47"/>
                                  </a:solidFill>
                                  <a:latin typeface="Cambria Math" charset="0"/>
                                  <a:ea typeface="Cambria Math" charset="0"/>
                                  <a:cs typeface="Cambria Math" charset="0"/>
                                </a:rPr>
                                <m:t>&lt;</m:t>
                              </m:r>
                              <m:r>
                                <a:rPr lang="de-DE" b="0" i="1" smtClean="0">
                                  <a:solidFill>
                                    <a:srgbClr val="323C47"/>
                                  </a:solidFill>
                                  <a:latin typeface="Cambria Math" charset="0"/>
                                  <a:ea typeface="Cambria Math" charset="0"/>
                                  <a:cs typeface="Cambria Math" charset="0"/>
                                </a:rPr>
                                <m:t>1</m:t>
                              </m:r>
                            </m:e>
                          </m:eqArr>
                        </m:e>
                      </m:d>
                    </m:oMath>
                  </m:oMathPara>
                </a14:m>
                <a:endParaRPr lang="en-US" dirty="0">
                  <a:solidFill>
                    <a:srgbClr val="323C47"/>
                  </a:solidFill>
                  <a:latin typeface="Arial" charset="0"/>
                </a:endParaRPr>
              </a:p>
            </p:txBody>
          </p:sp>
        </mc:Choice>
        <mc:Fallback>
          <p:sp>
            <p:nvSpPr>
              <p:cNvPr id="10" name="TextBox 9"/>
              <p:cNvSpPr txBox="1">
                <a:spLocks noRot="1" noChangeAspect="1" noMove="1" noResize="1" noEditPoints="1" noAdjustHandles="1" noChangeArrowheads="1" noChangeShapeType="1" noTextEdit="1"/>
              </p:cNvSpPr>
              <p:nvPr/>
            </p:nvSpPr>
            <p:spPr>
              <a:xfrm>
                <a:off x="339418" y="2702735"/>
                <a:ext cx="4255994" cy="142507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342900" y="4293752"/>
                <a:ext cx="4011555" cy="1077218"/>
              </a:xfrm>
              <a:prstGeom prst="rect">
                <a:avLst/>
              </a:prstGeom>
              <a:noFill/>
            </p:spPr>
            <p:txBody>
              <a:bodyPr wrap="square" rtlCol="0">
                <a:spAutoFit/>
              </a:bodyPr>
              <a:lstStyle/>
              <a:p>
                <a:r>
                  <a:rPr lang="de-DE" sz="1600" dirty="0" smtClean="0">
                    <a:solidFill>
                      <a:srgbClr val="323C47"/>
                    </a:solidFill>
                    <a:latin typeface="Arial" charset="0"/>
                  </a:rPr>
                  <a:t>where</a:t>
                </a:r>
                <a:r>
                  <a:rPr lang="de-DE" sz="1600" dirty="0">
                    <a:solidFill>
                      <a:srgbClr val="323C47"/>
                    </a:solidFill>
                    <a:latin typeface="Arial" charset="0"/>
                  </a:rPr>
                  <a:t> </a:t>
                </a:r>
                <a:r>
                  <a:rPr lang="de-DE" sz="1600" i="1" dirty="0">
                    <a:solidFill>
                      <a:srgbClr val="323C47"/>
                    </a:solidFill>
                    <a:latin typeface="Arial" charset="0"/>
                  </a:rPr>
                  <a:t>C </a:t>
                </a:r>
                <a:r>
                  <a:rPr lang="de-DE" sz="1600" dirty="0" err="1">
                    <a:solidFill>
                      <a:srgbClr val="323C47"/>
                    </a:solidFill>
                    <a:latin typeface="Arial" charset="0"/>
                  </a:rPr>
                  <a:t>denotes</a:t>
                </a:r>
                <a:r>
                  <a:rPr lang="de-DE" sz="1600" dirty="0">
                    <a:solidFill>
                      <a:srgbClr val="323C47"/>
                    </a:solidFill>
                    <a:latin typeface="Arial" charset="0"/>
                  </a:rPr>
                  <a:t> </a:t>
                </a:r>
                <a:r>
                  <a:rPr lang="de-DE" sz="1600" dirty="0" err="1">
                    <a:solidFill>
                      <a:srgbClr val="323C47"/>
                    </a:solidFill>
                    <a:latin typeface="Arial" charset="0"/>
                  </a:rPr>
                  <a:t>the</a:t>
                </a:r>
                <a:r>
                  <a:rPr lang="de-DE" sz="1600" dirty="0">
                    <a:solidFill>
                      <a:srgbClr val="323C47"/>
                    </a:solidFill>
                    <a:latin typeface="Arial" charset="0"/>
                  </a:rPr>
                  <a:t> </a:t>
                </a:r>
                <a:r>
                  <a:rPr lang="de-DE" sz="1600" dirty="0" err="1">
                    <a:solidFill>
                      <a:srgbClr val="323C47"/>
                    </a:solidFill>
                    <a:latin typeface="Arial" charset="0"/>
                  </a:rPr>
                  <a:t>coverage</a:t>
                </a:r>
                <a:r>
                  <a:rPr lang="de-DE" sz="1600" dirty="0">
                    <a:solidFill>
                      <a:srgbClr val="323C47"/>
                    </a:solidFill>
                    <a:latin typeface="Arial" charset="0"/>
                  </a:rPr>
                  <a:t> </a:t>
                </a:r>
                <a:r>
                  <a:rPr lang="de-DE" sz="1600" dirty="0" err="1">
                    <a:solidFill>
                      <a:srgbClr val="323C47"/>
                    </a:solidFill>
                    <a:latin typeface="Arial" charset="0"/>
                  </a:rPr>
                  <a:t>ratio</a:t>
                </a:r>
                <a:r>
                  <a:rPr lang="de-DE" sz="1600" dirty="0">
                    <a:solidFill>
                      <a:srgbClr val="323C47"/>
                    </a:solidFill>
                    <a:latin typeface="Arial" charset="0"/>
                  </a:rPr>
                  <a:t>, </a:t>
                </a:r>
                <a14:m>
                  <m:oMath xmlns:m="http://schemas.openxmlformats.org/officeDocument/2006/math">
                    <m:r>
                      <a:rPr lang="de-DE" sz="1600" i="1">
                        <a:solidFill>
                          <a:srgbClr val="323C47"/>
                        </a:solidFill>
                        <a:latin typeface="Cambria Math" charset="0"/>
                      </a:rPr>
                      <m:t>𝛾</m:t>
                    </m:r>
                  </m:oMath>
                </a14:m>
                <a:r>
                  <a:rPr lang="de-DE" sz="1600" dirty="0">
                    <a:solidFill>
                      <a:srgbClr val="323C47"/>
                    </a:solidFill>
                    <a:latin typeface="Arial" charset="0"/>
                  </a:rPr>
                  <a:t> </a:t>
                </a:r>
                <a:r>
                  <a:rPr lang="de-DE" sz="1600" dirty="0" err="1">
                    <a:solidFill>
                      <a:srgbClr val="323C47"/>
                    </a:solidFill>
                    <a:latin typeface="Arial" charset="0"/>
                  </a:rPr>
                  <a:t>denotes</a:t>
                </a:r>
                <a:r>
                  <a:rPr lang="de-DE" sz="1600" dirty="0">
                    <a:solidFill>
                      <a:srgbClr val="323C47"/>
                    </a:solidFill>
                    <a:latin typeface="Arial" charset="0"/>
                  </a:rPr>
                  <a:t> </a:t>
                </a:r>
                <a:r>
                  <a:rPr lang="de-DE" sz="1600" dirty="0" err="1">
                    <a:solidFill>
                      <a:srgbClr val="323C47"/>
                    </a:solidFill>
                    <a:latin typeface="Arial" charset="0"/>
                  </a:rPr>
                  <a:t>the</a:t>
                </a:r>
                <a:r>
                  <a:rPr lang="de-DE" sz="1600" dirty="0">
                    <a:solidFill>
                      <a:srgbClr val="323C47"/>
                    </a:solidFill>
                    <a:latin typeface="Arial" charset="0"/>
                  </a:rPr>
                  <a:t> </a:t>
                </a:r>
                <a:r>
                  <a:rPr lang="de-DE" sz="1600" dirty="0" err="1">
                    <a:solidFill>
                      <a:srgbClr val="323C47"/>
                    </a:solidFill>
                    <a:latin typeface="Arial" charset="0"/>
                  </a:rPr>
                  <a:t>risk</a:t>
                </a:r>
                <a:r>
                  <a:rPr lang="de-DE" sz="1600" dirty="0">
                    <a:solidFill>
                      <a:srgbClr val="323C47"/>
                    </a:solidFill>
                    <a:latin typeface="Arial" charset="0"/>
                  </a:rPr>
                  <a:t>-aversion </a:t>
                </a:r>
                <a:r>
                  <a:rPr lang="de-DE" sz="1600" dirty="0" err="1">
                    <a:solidFill>
                      <a:srgbClr val="323C47"/>
                    </a:solidFill>
                    <a:latin typeface="Arial" charset="0"/>
                  </a:rPr>
                  <a:t>and</a:t>
                </a:r>
                <a:r>
                  <a:rPr lang="de-DE" sz="1600" dirty="0">
                    <a:solidFill>
                      <a:srgbClr val="323C47"/>
                    </a:solidFill>
                    <a:latin typeface="Arial" charset="0"/>
                  </a:rPr>
                  <a:t> </a:t>
                </a:r>
                <a14:m>
                  <m:oMath xmlns:m="http://schemas.openxmlformats.org/officeDocument/2006/math">
                    <m:r>
                      <a:rPr lang="de-DE" sz="1600" i="1">
                        <a:solidFill>
                          <a:srgbClr val="323C47"/>
                        </a:solidFill>
                        <a:latin typeface="Cambria Math" charset="0"/>
                      </a:rPr>
                      <m:t>𝜆</m:t>
                    </m:r>
                  </m:oMath>
                </a14:m>
                <a:r>
                  <a:rPr lang="de-DE" sz="1600" dirty="0">
                    <a:solidFill>
                      <a:srgbClr val="323C47"/>
                    </a:solidFill>
                    <a:latin typeface="Arial" charset="0"/>
                  </a:rPr>
                  <a:t> denotes the additional utility we have from 0.1 more coverage ratio. </a:t>
                </a:r>
                <a:endParaRPr lang="en-US" sz="1600" dirty="0">
                  <a:solidFill>
                    <a:srgbClr val="323C47"/>
                  </a:solidFill>
                  <a:latin typeface="Arial" charset="0"/>
                </a:endParaRPr>
              </a:p>
            </p:txBody>
          </p:sp>
        </mc:Choice>
        <mc:Fallback>
          <p:sp>
            <p:nvSpPr>
              <p:cNvPr id="9" name="TextBox 8"/>
              <p:cNvSpPr txBox="1">
                <a:spLocks noRot="1" noChangeAspect="1" noMove="1" noResize="1" noEditPoints="1" noAdjustHandles="1" noChangeArrowheads="1" noChangeShapeType="1" noTextEdit="1"/>
              </p:cNvSpPr>
              <p:nvPr/>
            </p:nvSpPr>
            <p:spPr>
              <a:xfrm>
                <a:off x="342900" y="4293752"/>
                <a:ext cx="4011555" cy="1077218"/>
              </a:xfrm>
              <a:prstGeom prst="rect">
                <a:avLst/>
              </a:prstGeom>
              <a:blipFill rotWithShape="0">
                <a:blip r:embed="rId3"/>
                <a:stretch>
                  <a:fillRect l="-760" t="-1695" b="-6215"/>
                </a:stretch>
              </a:blipFill>
            </p:spPr>
            <p:txBody>
              <a:bodyPr/>
              <a:lstStyle/>
              <a:p>
                <a:r>
                  <a:rPr lang="en-US">
                    <a:noFill/>
                  </a:rPr>
                  <a:t> </a:t>
                </a:r>
              </a:p>
            </p:txBody>
          </p:sp>
        </mc:Fallback>
      </mc:AlternateContent>
      <p:sp>
        <p:nvSpPr>
          <p:cNvPr id="11" name="TextBox 10"/>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(1) </a:t>
            </a:r>
            <a:r>
              <a:rPr lang="de-DE" sz="1000" dirty="0" err="1">
                <a:solidFill>
                  <a:srgbClr val="1B202F"/>
                </a:solidFill>
                <a:latin typeface="Arial" charset="0"/>
              </a:rPr>
              <a:t>Based</a:t>
            </a:r>
            <a:r>
              <a:rPr lang="de-DE" sz="1000" dirty="0">
                <a:solidFill>
                  <a:srgbClr val="1B202F"/>
                </a:solidFill>
                <a:latin typeface="Arial" charset="0"/>
              </a:rPr>
              <a:t> on Estrada, J. &amp; </a:t>
            </a:r>
            <a:r>
              <a:rPr lang="de-DE" sz="1000" dirty="0" err="1">
                <a:solidFill>
                  <a:srgbClr val="1B202F"/>
                </a:solidFill>
                <a:latin typeface="Arial" charset="0"/>
              </a:rPr>
              <a:t>Kritzman</a:t>
            </a:r>
            <a:r>
              <a:rPr lang="de-DE" sz="1000" dirty="0">
                <a:solidFill>
                  <a:srgbClr val="1B202F"/>
                </a:solidFill>
                <a:latin typeface="Arial" charset="0"/>
              </a:rPr>
              <a:t>, M. (2018), </a:t>
            </a:r>
            <a:r>
              <a:rPr lang="de-DE" sz="1000" i="1" dirty="0" err="1">
                <a:solidFill>
                  <a:srgbClr val="1B202F"/>
                </a:solidFill>
                <a:latin typeface="Arial" charset="0"/>
              </a:rPr>
              <a:t>Evaluating</a:t>
            </a:r>
            <a:r>
              <a:rPr lang="de-DE" sz="1000" i="1" dirty="0">
                <a:solidFill>
                  <a:srgbClr val="1B202F"/>
                </a:solidFill>
                <a:latin typeface="Arial" charset="0"/>
              </a:rPr>
              <a:t> </a:t>
            </a:r>
            <a:r>
              <a:rPr lang="de-DE" sz="1000" i="1" dirty="0" err="1">
                <a:solidFill>
                  <a:srgbClr val="1B202F"/>
                </a:solidFill>
                <a:latin typeface="Arial" charset="0"/>
              </a:rPr>
              <a:t>Retirement</a:t>
            </a:r>
            <a:r>
              <a:rPr lang="de-DE" sz="1000" i="1" dirty="0">
                <a:solidFill>
                  <a:srgbClr val="1B202F"/>
                </a:solidFill>
                <a:latin typeface="Arial" charset="0"/>
              </a:rPr>
              <a:t> </a:t>
            </a:r>
            <a:r>
              <a:rPr lang="de-DE" sz="1000" i="1" dirty="0" err="1">
                <a:solidFill>
                  <a:srgbClr val="1B202F"/>
                </a:solidFill>
                <a:latin typeface="Arial" charset="0"/>
              </a:rPr>
              <a:t>Strategies</a:t>
            </a:r>
            <a:r>
              <a:rPr lang="de-DE" sz="1000" i="1" dirty="0">
                <a:solidFill>
                  <a:srgbClr val="1B202F"/>
                </a:solidFill>
                <a:latin typeface="Arial" charset="0"/>
              </a:rPr>
              <a:t>: A Utility-</a:t>
            </a:r>
            <a:r>
              <a:rPr lang="de-DE" sz="1000" i="1" dirty="0" err="1">
                <a:solidFill>
                  <a:srgbClr val="1B202F"/>
                </a:solidFill>
                <a:latin typeface="Arial" charset="0"/>
              </a:rPr>
              <a:t>Based</a:t>
            </a:r>
            <a:r>
              <a:rPr lang="de-DE" sz="1000" i="1" dirty="0">
                <a:solidFill>
                  <a:srgbClr val="1B202F"/>
                </a:solidFill>
                <a:latin typeface="Arial" charset="0"/>
              </a:rPr>
              <a:t> Approach</a:t>
            </a:r>
            <a:r>
              <a:rPr lang="de-DE" sz="1000" dirty="0">
                <a:solidFill>
                  <a:srgbClr val="1B202F"/>
                </a:solidFill>
                <a:latin typeface="Arial" charset="0"/>
              </a:rPr>
              <a:t>. pp. 5-6.</a:t>
            </a:r>
          </a:p>
        </p:txBody>
      </p:sp>
      <p:sp>
        <p:nvSpPr>
          <p:cNvPr id="3" name="TextBox 2"/>
          <p:cNvSpPr txBox="1"/>
          <p:nvPr/>
        </p:nvSpPr>
        <p:spPr>
          <a:xfrm>
            <a:off x="4354455" y="2564236"/>
            <a:ext cx="481914" cy="276999"/>
          </a:xfrm>
          <a:prstGeom prst="rect">
            <a:avLst/>
          </a:prstGeom>
          <a:noFill/>
        </p:spPr>
        <p:txBody>
          <a:bodyPr wrap="square" rtlCol="0">
            <a:spAutoFit/>
          </a:bodyPr>
          <a:lstStyle/>
          <a:p>
            <a:pPr>
              <a:lnSpc>
                <a:spcPct val="120000"/>
              </a:lnSpc>
            </a:pPr>
            <a:r>
              <a:rPr lang="en-US" sz="1000" dirty="0">
                <a:solidFill>
                  <a:srgbClr val="1B202F"/>
                </a:solidFill>
                <a:latin typeface="Arial" charset="0"/>
              </a:rPr>
              <a:t>(1)</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607" y="2718355"/>
            <a:ext cx="4158493" cy="3205259"/>
          </a:xfrm>
          <a:prstGeom prst="rect">
            <a:avLst/>
          </a:prstGeom>
        </p:spPr>
      </p:pic>
      <p:cxnSp>
        <p:nvCxnSpPr>
          <p:cNvPr id="13" name="Straight Connector 12">
            <a:extLst>
              <a:ext uri="{FF2B5EF4-FFF2-40B4-BE49-F238E27FC236}">
                <a16:creationId xmlns:a16="http://schemas.microsoft.com/office/drawing/2014/main" xmlns="" id="{C6F1EF49-1225-47F2-B1C7-921D25D081C2}"/>
              </a:ext>
            </a:extLst>
          </p:cNvPr>
          <p:cNvCxnSpPr/>
          <p:nvPr/>
        </p:nvCxnSpPr>
        <p:spPr>
          <a:xfrm>
            <a:off x="356616" y="2428076"/>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347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11</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CAC8C8"/>
                </a:solidFill>
              </a:rPr>
              <a:t>SORR – A Short Introduction</a:t>
            </a:r>
          </a:p>
          <a:p>
            <a:pPr>
              <a:lnSpc>
                <a:spcPct val="200000"/>
              </a:lnSpc>
            </a:pPr>
            <a:r>
              <a:rPr lang="de-DE" sz="2400" b="1" dirty="0">
                <a:solidFill>
                  <a:srgbClr val="CAC8C8"/>
                </a:solidFill>
              </a:rPr>
              <a:t>Methodology</a:t>
            </a: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a:t>
            </a:r>
            <a:r>
              <a:rPr lang="de-DE" sz="2400" b="1" dirty="0" err="1">
                <a:solidFill>
                  <a:srgbClr val="A42036"/>
                </a:solidFill>
              </a:rPr>
              <a:t>Static</a:t>
            </a:r>
            <a:r>
              <a:rPr lang="de-DE" sz="2400" b="1" dirty="0">
                <a:solidFill>
                  <a:srgbClr val="A42036"/>
                </a:solidFill>
              </a:rPr>
              <a:t>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971217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12</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Approach and Assumptions</a:t>
            </a:r>
            <a:br>
              <a:rPr lang="en-US" dirty="0"/>
            </a:br>
            <a:endParaRPr lang="en-US" b="0" i="1" cap="none" dirty="0">
              <a:solidFill>
                <a:schemeClr val="tx1"/>
              </a:solidFill>
            </a:endParaRPr>
          </a:p>
        </p:txBody>
      </p:sp>
      <p:grpSp>
        <p:nvGrpSpPr>
          <p:cNvPr id="6" name="Group 5"/>
          <p:cNvGrpSpPr/>
          <p:nvPr/>
        </p:nvGrpSpPr>
        <p:grpSpPr>
          <a:xfrm>
            <a:off x="283464" y="1692386"/>
            <a:ext cx="8458200" cy="400110"/>
            <a:chOff x="342900" y="1812131"/>
            <a:chExt cx="8458200" cy="400110"/>
          </a:xfrm>
        </p:grpSpPr>
        <p:sp>
          <p:nvSpPr>
            <p:cNvPr id="19" name="TextBox 18"/>
            <p:cNvSpPr txBox="1"/>
            <p:nvPr/>
          </p:nvSpPr>
          <p:spPr>
            <a:xfrm>
              <a:off x="342900" y="1812131"/>
              <a:ext cx="8458200" cy="400110"/>
            </a:xfrm>
            <a:prstGeom prst="rect">
              <a:avLst/>
            </a:prstGeom>
            <a:noFill/>
          </p:spPr>
          <p:txBody>
            <a:bodyPr wrap="square" rtlCol="0">
              <a:spAutoFit/>
            </a:bodyPr>
            <a:lstStyle/>
            <a:p>
              <a:r>
                <a:rPr lang="de-DE" sz="2000" dirty="0" smtClean="0">
                  <a:solidFill>
                    <a:srgbClr val="323C47"/>
                  </a:solidFill>
                  <a:latin typeface="Arial" charset="0"/>
                </a:rPr>
                <a:t>Approach</a:t>
              </a:r>
              <a:endParaRPr lang="en-US" sz="2000" dirty="0">
                <a:solidFill>
                  <a:srgbClr val="323C47"/>
                </a:solidFill>
                <a:latin typeface="Arial" charset="0"/>
              </a:endParaRPr>
            </a:p>
          </p:txBody>
        </p:sp>
        <p:cxnSp>
          <p:nvCxnSpPr>
            <p:cNvPr id="20" name="Straight Connector 19"/>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aphicFrame>
        <p:nvGraphicFramePr>
          <p:cNvPr id="3" name="Diagram 2"/>
          <p:cNvGraphicFramePr/>
          <p:nvPr>
            <p:extLst>
              <p:ext uri="{D42A27DB-BD31-4B8C-83A1-F6EECF244321}">
                <p14:modId xmlns:p14="http://schemas.microsoft.com/office/powerpoint/2010/main" val="1873433071"/>
              </p:ext>
            </p:extLst>
          </p:nvPr>
        </p:nvGraphicFramePr>
        <p:xfrm>
          <a:off x="396004" y="2213700"/>
          <a:ext cx="844319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0629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Approach and Assumptions</a:t>
            </a:r>
            <a:br>
              <a:rPr lang="en-US" dirty="0"/>
            </a:br>
            <a:endParaRPr lang="en-US" b="0" i="1" cap="none" dirty="0">
              <a:solidFill>
                <a:schemeClr val="tx1"/>
              </a:solidFill>
            </a:endParaRPr>
          </a:p>
        </p:txBody>
      </p:sp>
      <p:grpSp>
        <p:nvGrpSpPr>
          <p:cNvPr id="21" name="Group 20"/>
          <p:cNvGrpSpPr/>
          <p:nvPr/>
        </p:nvGrpSpPr>
        <p:grpSpPr>
          <a:xfrm>
            <a:off x="237744" y="1714555"/>
            <a:ext cx="8458200" cy="400110"/>
            <a:chOff x="342900" y="1812131"/>
            <a:chExt cx="8458200" cy="400110"/>
          </a:xfrm>
        </p:grpSpPr>
        <p:sp>
          <p:nvSpPr>
            <p:cNvPr id="22" name="TextBox 21"/>
            <p:cNvSpPr txBox="1"/>
            <p:nvPr/>
          </p:nvSpPr>
          <p:spPr>
            <a:xfrm>
              <a:off x="342900" y="1812131"/>
              <a:ext cx="8458200" cy="400110"/>
            </a:xfrm>
            <a:prstGeom prst="rect">
              <a:avLst/>
            </a:prstGeom>
            <a:noFill/>
          </p:spPr>
          <p:txBody>
            <a:bodyPr wrap="square" rtlCol="0">
              <a:spAutoFit/>
            </a:bodyPr>
            <a:lstStyle/>
            <a:p>
              <a:r>
                <a:rPr lang="en-US" sz="2000" dirty="0" smtClean="0">
                  <a:solidFill>
                    <a:srgbClr val="323C47"/>
                  </a:solidFill>
                  <a:latin typeface="Arial" charset="0"/>
                </a:rPr>
                <a:t>Assumptions</a:t>
              </a:r>
              <a:endParaRPr lang="en-US" sz="2000" dirty="0">
                <a:solidFill>
                  <a:srgbClr val="323C47"/>
                </a:solidFill>
                <a:latin typeface="Arial" charset="0"/>
              </a:endParaRPr>
            </a:p>
          </p:txBody>
        </p:sp>
        <p:cxnSp>
          <p:nvCxnSpPr>
            <p:cNvPr id="23" name="Straight Connector 22"/>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28" name="TextBox 27"/>
          <p:cNvSpPr txBox="1"/>
          <p:nvPr/>
        </p:nvSpPr>
        <p:spPr>
          <a:xfrm>
            <a:off x="3145940" y="6464983"/>
            <a:ext cx="7606748" cy="260008"/>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(1) </a:t>
            </a:r>
            <a:r>
              <a:rPr lang="de-DE" sz="1000" dirty="0" err="1">
                <a:solidFill>
                  <a:srgbClr val="1B202F"/>
                </a:solidFill>
                <a:latin typeface="Arial" charset="0"/>
              </a:rPr>
              <a:t>Current</a:t>
            </a:r>
            <a:r>
              <a:rPr lang="de-DE" sz="1000" dirty="0">
                <a:solidFill>
                  <a:srgbClr val="1B202F"/>
                </a:solidFill>
                <a:latin typeface="Arial" charset="0"/>
              </a:rPr>
              <a:t> </a:t>
            </a:r>
            <a:r>
              <a:rPr lang="de-DE" sz="1000" dirty="0" err="1">
                <a:solidFill>
                  <a:srgbClr val="1B202F"/>
                </a:solidFill>
                <a:latin typeface="Arial" charset="0"/>
              </a:rPr>
              <a:t>market</a:t>
            </a:r>
            <a:r>
              <a:rPr lang="de-DE" sz="1000" dirty="0">
                <a:solidFill>
                  <a:srgbClr val="1B202F"/>
                </a:solidFill>
                <a:latin typeface="Arial" charset="0"/>
              </a:rPr>
              <a:t> </a:t>
            </a:r>
            <a:r>
              <a:rPr lang="de-DE" sz="1000" dirty="0" err="1">
                <a:solidFill>
                  <a:srgbClr val="1B202F"/>
                </a:solidFill>
                <a:latin typeface="Arial" charset="0"/>
              </a:rPr>
              <a:t>approach</a:t>
            </a:r>
            <a:r>
              <a:rPr lang="de-DE" sz="1000" dirty="0">
                <a:solidFill>
                  <a:srgbClr val="1B202F"/>
                </a:solidFill>
                <a:latin typeface="Arial" charset="0"/>
              </a:rPr>
              <a:t>. (2) Monthly withdrawals are inflation-adjusted.</a:t>
            </a:r>
          </a:p>
        </p:txBody>
      </p:sp>
      <p:grpSp>
        <p:nvGrpSpPr>
          <p:cNvPr id="14" name="Group 13"/>
          <p:cNvGrpSpPr/>
          <p:nvPr/>
        </p:nvGrpSpPr>
        <p:grpSpPr>
          <a:xfrm>
            <a:off x="237744" y="4704514"/>
            <a:ext cx="8458200" cy="400110"/>
            <a:chOff x="342900" y="1812131"/>
            <a:chExt cx="8458200" cy="400110"/>
          </a:xfrm>
        </p:grpSpPr>
        <p:sp>
          <p:nvSpPr>
            <p:cNvPr id="15" name="TextBox 14"/>
            <p:cNvSpPr txBox="1"/>
            <p:nvPr/>
          </p:nvSpPr>
          <p:spPr>
            <a:xfrm>
              <a:off x="342900" y="1812131"/>
              <a:ext cx="8458200" cy="400110"/>
            </a:xfrm>
            <a:prstGeom prst="rect">
              <a:avLst/>
            </a:prstGeom>
            <a:noFill/>
          </p:spPr>
          <p:txBody>
            <a:bodyPr wrap="square" rtlCol="0">
              <a:spAutoFit/>
            </a:bodyPr>
            <a:lstStyle/>
            <a:p>
              <a:r>
                <a:rPr lang="en-US" sz="2000" dirty="0" smtClean="0">
                  <a:solidFill>
                    <a:srgbClr val="323C47"/>
                  </a:solidFill>
                  <a:latin typeface="Arial" charset="0"/>
                </a:rPr>
                <a:t>Discretization</a:t>
              </a:r>
              <a:endParaRPr lang="en-US" sz="2000" dirty="0">
                <a:solidFill>
                  <a:srgbClr val="323C47"/>
                </a:solidFill>
                <a:latin typeface="Arial" charset="0"/>
              </a:endParaRPr>
            </a:p>
          </p:txBody>
        </p:sp>
        <p:cxnSp>
          <p:nvCxnSpPr>
            <p:cNvPr id="16" name="Straight Connector 15"/>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aphicFrame>
        <p:nvGraphicFramePr>
          <p:cNvPr id="8" name="Diagram 7"/>
          <p:cNvGraphicFramePr/>
          <p:nvPr>
            <p:extLst>
              <p:ext uri="{D42A27DB-BD31-4B8C-83A1-F6EECF244321}">
                <p14:modId xmlns:p14="http://schemas.microsoft.com/office/powerpoint/2010/main" val="369061001"/>
              </p:ext>
            </p:extLst>
          </p:nvPr>
        </p:nvGraphicFramePr>
        <p:xfrm>
          <a:off x="-1302326" y="2261558"/>
          <a:ext cx="11734800" cy="2296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extLst>
              <p:ext uri="{D42A27DB-BD31-4B8C-83A1-F6EECF244321}">
                <p14:modId xmlns:p14="http://schemas.microsoft.com/office/powerpoint/2010/main" val="2130237418"/>
              </p:ext>
            </p:extLst>
          </p:nvPr>
        </p:nvGraphicFramePr>
        <p:xfrm>
          <a:off x="1262097" y="5221431"/>
          <a:ext cx="3725539" cy="14564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6890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14</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Income level sensitivity</a:t>
            </a:r>
            <a:br>
              <a:rPr lang="en-US" dirty="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Equity portion = 0.1</a:t>
            </a:r>
            <a:r>
              <a:rPr lang="en-US" dirty="0"/>
              <a:t/>
            </a:r>
            <a:br>
              <a:rPr lang="en-US" dirty="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
        <p:nvSpPr>
          <p:cNvPr id="3" name="TextBox 2"/>
          <p:cNvSpPr txBox="1"/>
          <p:nvPr/>
        </p:nvSpPr>
        <p:spPr>
          <a:xfrm>
            <a:off x="1634835" y="6222878"/>
            <a:ext cx="6942687" cy="498598"/>
          </a:xfrm>
          <a:prstGeom prst="rect">
            <a:avLst/>
          </a:prstGeom>
          <a:noFill/>
        </p:spPr>
        <p:txBody>
          <a:bodyPr wrap="square" rtlCol="0">
            <a:spAutoFit/>
          </a:bodyPr>
          <a:lstStyle/>
          <a:p>
            <a:pPr>
              <a:lnSpc>
                <a:spcPct val="120000"/>
              </a:lnSpc>
            </a:pPr>
            <a:r>
              <a:rPr lang="en-US" sz="1000" dirty="0" smtClean="0">
                <a:solidFill>
                  <a:srgbClr val="1B202F"/>
                </a:solidFill>
                <a:latin typeface="Arial" charset="0"/>
              </a:rPr>
              <a:t>Note: We quote the initial endowment from the yearly withdrawal of National Bureau of Labor Statistics $38,000/month</a:t>
            </a:r>
            <a:r>
              <a:rPr lang="en-US" sz="2200" b="1" dirty="0" smtClean="0">
                <a:solidFill>
                  <a:srgbClr val="1B202F"/>
                </a:solidFill>
                <a:latin typeface="Arial" charset="0"/>
              </a:rPr>
              <a:t> </a:t>
            </a:r>
            <a:endParaRPr lang="en-US" sz="2200" b="1" dirty="0" smtClean="0">
              <a:solidFill>
                <a:srgbClr val="1B202F"/>
              </a:solidFill>
              <a:latin typeface="Arial" charset="0"/>
            </a:endParaRPr>
          </a:p>
        </p:txBody>
      </p:sp>
    </p:spTree>
    <p:extLst>
      <p:ext uri="{BB962C8B-B14F-4D97-AF65-F5344CB8AC3E}">
        <p14:creationId xmlns:p14="http://schemas.microsoft.com/office/powerpoint/2010/main" val="99647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15</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Income level sensitivity</a:t>
            </a:r>
            <a:br>
              <a:rPr lang="en-US" dirty="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Equity portion = 0.3</a:t>
            </a:r>
            <a:r>
              <a:rPr lang="en-US" dirty="0"/>
              <a:t/>
            </a:r>
            <a:br>
              <a:rPr lang="en-US" dirty="0"/>
            </a:br>
            <a:endParaRPr lang="en-US" b="0" i="1" cap="none" dirty="0">
              <a:solidFill>
                <a:schemeClr val="tx1"/>
              </a:solidFill>
            </a:endParaRPr>
          </a:p>
        </p:txBody>
      </p:sp>
      <p:pic>
        <p:nvPicPr>
          <p:cNvPr id="7" name="Picture 6"/>
          <p:cNvPicPr>
            <a:picLocks noChangeAspect="1"/>
          </p:cNvPicPr>
          <p:nvPr/>
        </p:nvPicPr>
        <p:blipFill>
          <a:blip r:embed="rId2"/>
          <a:stretch>
            <a:fillRect/>
          </a:stretch>
        </p:blipFill>
        <p:spPr>
          <a:xfrm>
            <a:off x="800100" y="1640381"/>
            <a:ext cx="7540336" cy="4653464"/>
          </a:xfrm>
          <a:prstGeom prst="rect">
            <a:avLst/>
          </a:prstGeom>
        </p:spPr>
      </p:pic>
    </p:spTree>
    <p:extLst>
      <p:ext uri="{BB962C8B-B14F-4D97-AF65-F5344CB8AC3E}">
        <p14:creationId xmlns:p14="http://schemas.microsoft.com/office/powerpoint/2010/main" val="282467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16</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Income level sensitivity</a:t>
            </a:r>
            <a:br>
              <a:rPr lang="en-US" dirty="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Equity portion = 0.6</a:t>
            </a:r>
            <a:r>
              <a:rPr lang="en-US" dirty="0"/>
              <a:t/>
            </a:r>
            <a:br>
              <a:rPr lang="en-US" dirty="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Tree>
    <p:extLst>
      <p:ext uri="{BB962C8B-B14F-4D97-AF65-F5344CB8AC3E}">
        <p14:creationId xmlns:p14="http://schemas.microsoft.com/office/powerpoint/2010/main" val="1000064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17</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Coverage </a:t>
            </a:r>
            <a:r>
              <a:rPr lang="en-US"/>
              <a:t>ratio distribution</a:t>
            </a:r>
            <a:r>
              <a:rPr lang="en-US" dirty="0"/>
              <a:t/>
            </a:r>
            <a:br>
              <a:rPr lang="en-US" dirty="0"/>
            </a:br>
            <a:endParaRPr lang="en-US" b="0" i="1" cap="none" dirty="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862009733"/>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extLst>
                    <a:ext uri="{9D8B030D-6E8A-4147-A177-3AD203B41FA5}">
                      <a16:colId xmlns:a16="http://schemas.microsoft.com/office/drawing/2014/main" xmlns="" val="20000"/>
                    </a:ext>
                  </a:extLst>
                </a:gridCol>
                <a:gridCol w="630194">
                  <a:extLst>
                    <a:ext uri="{9D8B030D-6E8A-4147-A177-3AD203B41FA5}">
                      <a16:colId xmlns:a16="http://schemas.microsoft.com/office/drawing/2014/main" xmlns="" val="20001"/>
                    </a:ext>
                  </a:extLst>
                </a:gridCol>
                <a:gridCol w="2491802">
                  <a:extLst>
                    <a:ext uri="{9D8B030D-6E8A-4147-A177-3AD203B41FA5}">
                      <a16:colId xmlns:a16="http://schemas.microsoft.com/office/drawing/2014/main" xmlns="" val="20002"/>
                    </a:ext>
                  </a:extLst>
                </a:gridCol>
                <a:gridCol w="2491802">
                  <a:extLst>
                    <a:ext uri="{9D8B030D-6E8A-4147-A177-3AD203B41FA5}">
                      <a16:colId xmlns:a16="http://schemas.microsoft.com/office/drawing/2014/main" xmlns="" val="20003"/>
                    </a:ext>
                  </a:extLst>
                </a:gridCol>
                <a:gridCol w="2491802">
                  <a:extLst>
                    <a:ext uri="{9D8B030D-6E8A-4147-A177-3AD203B41FA5}">
                      <a16:colId xmlns:a16="http://schemas.microsoft.com/office/drawing/2014/main" xmlns="" val="20004"/>
                    </a:ext>
                  </a:extLst>
                </a:gridCol>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xmlns="" val="10000"/>
                  </a:ext>
                </a:extLst>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Conservative (Equity</a:t>
                      </a:r>
                      <a:r>
                        <a:rPr lang="en-US" sz="1400" baseline="0" dirty="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Moderate (Equity = 0.3)</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Aggressive (Equity = 0.6)</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1"/>
                  </a:ext>
                </a:extLst>
              </a:tr>
              <a:tr h="1272111">
                <a:tc rowSpan="3">
                  <a:txBody>
                    <a:bodyPr/>
                    <a:lstStyle/>
                    <a:p>
                      <a:pPr algn="ctr"/>
                      <a:r>
                        <a:rPr lang="en-US" sz="1400" b="1" dirty="0">
                          <a:solidFill>
                            <a:srgbClr val="FFFFFF"/>
                          </a:solidFill>
                        </a:rPr>
                        <a:t>Timing bad return</a:t>
                      </a: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a:solidFill>
                            <a:srgbClr val="FFFFFF"/>
                          </a:solidFill>
                        </a:rPr>
                        <a:t>Late</a:t>
                      </a:r>
                    </a:p>
                    <a:p>
                      <a:r>
                        <a:rPr lang="en-US" sz="1400" dirty="0">
                          <a:solidFill>
                            <a:srgbClr val="FFFFFF"/>
                          </a:solidFill>
                        </a:rPr>
                        <a:t>(SORR</a:t>
                      </a:r>
                      <a:r>
                        <a:rPr lang="en-US" sz="1400" baseline="0" dirty="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Random</a:t>
                      </a:r>
                    </a:p>
                    <a:p>
                      <a:r>
                        <a:rPr lang="en-US" sz="1400" dirty="0">
                          <a:solidFill>
                            <a:srgbClr val="FFFFFF"/>
                          </a:solidFill>
                        </a:rPr>
                        <a:t>(SORR = 0.5)</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Early</a:t>
                      </a:r>
                    </a:p>
                    <a:p>
                      <a:r>
                        <a:rPr lang="en-US" sz="1400" dirty="0">
                          <a:solidFill>
                            <a:srgbClr val="FFFFFF"/>
                          </a:solidFill>
                        </a:rPr>
                        <a:t> (SORR = 0.7)</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8" name="Picture 7"/>
          <p:cNvPicPr>
            <a:picLocks/>
          </p:cNvPicPr>
          <p:nvPr/>
        </p:nvPicPr>
        <p:blipFill>
          <a:blip r:embed="rId2"/>
          <a:stretch>
            <a:fillRect/>
          </a:stretch>
        </p:blipFill>
        <p:spPr>
          <a:xfrm>
            <a:off x="1314389" y="2283578"/>
            <a:ext cx="2466000" cy="1260000"/>
          </a:xfrm>
          <a:prstGeom prst="rect">
            <a:avLst/>
          </a:prstGeom>
        </p:spPr>
      </p:pic>
      <p:pic>
        <p:nvPicPr>
          <p:cNvPr id="12" name="Picture 11"/>
          <p:cNvPicPr>
            <a:picLocks/>
          </p:cNvPicPr>
          <p:nvPr/>
        </p:nvPicPr>
        <p:blipFill>
          <a:blip r:embed="rId3"/>
          <a:stretch>
            <a:fillRect/>
          </a:stretch>
        </p:blipFill>
        <p:spPr>
          <a:xfrm>
            <a:off x="3806720" y="2283578"/>
            <a:ext cx="2466000" cy="1260000"/>
          </a:xfrm>
          <a:prstGeom prst="rect">
            <a:avLst/>
          </a:prstGeom>
        </p:spPr>
      </p:pic>
      <p:pic>
        <p:nvPicPr>
          <p:cNvPr id="19" name="Picture 18"/>
          <p:cNvPicPr>
            <a:picLocks/>
          </p:cNvPicPr>
          <p:nvPr/>
        </p:nvPicPr>
        <p:blipFill>
          <a:blip r:embed="rId4"/>
          <a:stretch>
            <a:fillRect/>
          </a:stretch>
        </p:blipFill>
        <p:spPr>
          <a:xfrm>
            <a:off x="6297622" y="2283578"/>
            <a:ext cx="2466000" cy="1260000"/>
          </a:xfrm>
          <a:prstGeom prst="rect">
            <a:avLst/>
          </a:prstGeom>
        </p:spPr>
      </p:pic>
      <p:pic>
        <p:nvPicPr>
          <p:cNvPr id="21" name="Picture 20"/>
          <p:cNvPicPr>
            <a:picLocks/>
          </p:cNvPicPr>
          <p:nvPr/>
        </p:nvPicPr>
        <p:blipFill>
          <a:blip r:embed="rId5"/>
          <a:stretch>
            <a:fillRect/>
          </a:stretch>
        </p:blipFill>
        <p:spPr>
          <a:xfrm>
            <a:off x="1314389" y="3561136"/>
            <a:ext cx="2466000" cy="1260000"/>
          </a:xfrm>
          <a:prstGeom prst="rect">
            <a:avLst/>
          </a:prstGeom>
        </p:spPr>
      </p:pic>
      <p:pic>
        <p:nvPicPr>
          <p:cNvPr id="22" name="Picture 21"/>
          <p:cNvPicPr>
            <a:picLocks/>
          </p:cNvPicPr>
          <p:nvPr/>
        </p:nvPicPr>
        <p:blipFill>
          <a:blip r:embed="rId6"/>
          <a:stretch>
            <a:fillRect/>
          </a:stretch>
        </p:blipFill>
        <p:spPr>
          <a:xfrm>
            <a:off x="3806720" y="3561136"/>
            <a:ext cx="2466000" cy="1260000"/>
          </a:xfrm>
          <a:prstGeom prst="rect">
            <a:avLst/>
          </a:prstGeom>
        </p:spPr>
      </p:pic>
      <p:pic>
        <p:nvPicPr>
          <p:cNvPr id="23" name="Picture 22"/>
          <p:cNvPicPr>
            <a:picLocks/>
          </p:cNvPicPr>
          <p:nvPr/>
        </p:nvPicPr>
        <p:blipFill>
          <a:blip r:embed="rId7"/>
          <a:stretch>
            <a:fillRect/>
          </a:stretch>
        </p:blipFill>
        <p:spPr>
          <a:xfrm>
            <a:off x="6297622" y="3561136"/>
            <a:ext cx="2466000" cy="1260000"/>
          </a:xfrm>
          <a:prstGeom prst="rect">
            <a:avLst/>
          </a:prstGeom>
        </p:spPr>
      </p:pic>
      <p:pic>
        <p:nvPicPr>
          <p:cNvPr id="24" name="Picture 23"/>
          <p:cNvPicPr>
            <a:picLocks/>
          </p:cNvPicPr>
          <p:nvPr/>
        </p:nvPicPr>
        <p:blipFill>
          <a:blip r:embed="rId8"/>
          <a:stretch>
            <a:fillRect/>
          </a:stretch>
        </p:blipFill>
        <p:spPr>
          <a:xfrm>
            <a:off x="1314389" y="4835093"/>
            <a:ext cx="2466000" cy="1260000"/>
          </a:xfrm>
          <a:prstGeom prst="rect">
            <a:avLst/>
          </a:prstGeom>
        </p:spPr>
      </p:pic>
      <p:pic>
        <p:nvPicPr>
          <p:cNvPr id="25" name="Picture 24"/>
          <p:cNvPicPr>
            <a:picLocks/>
          </p:cNvPicPr>
          <p:nvPr/>
        </p:nvPicPr>
        <p:blipFill>
          <a:blip r:embed="rId9"/>
          <a:stretch>
            <a:fillRect/>
          </a:stretch>
        </p:blipFill>
        <p:spPr>
          <a:xfrm>
            <a:off x="3806720" y="4835093"/>
            <a:ext cx="2466000" cy="1260000"/>
          </a:xfrm>
          <a:prstGeom prst="rect">
            <a:avLst/>
          </a:prstGeom>
        </p:spPr>
      </p:pic>
      <p:pic>
        <p:nvPicPr>
          <p:cNvPr id="26" name="Picture 25"/>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740628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2322336"/>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extLst>
                    <a:ext uri="{9D8B030D-6E8A-4147-A177-3AD203B41FA5}">
                      <a16:colId xmlns:a16="http://schemas.microsoft.com/office/drawing/2014/main" xmlns="" val="20000"/>
                    </a:ext>
                  </a:extLst>
                </a:gridCol>
                <a:gridCol w="630194">
                  <a:extLst>
                    <a:ext uri="{9D8B030D-6E8A-4147-A177-3AD203B41FA5}">
                      <a16:colId xmlns:a16="http://schemas.microsoft.com/office/drawing/2014/main" xmlns="" val="20001"/>
                    </a:ext>
                  </a:extLst>
                </a:gridCol>
                <a:gridCol w="2491802">
                  <a:extLst>
                    <a:ext uri="{9D8B030D-6E8A-4147-A177-3AD203B41FA5}">
                      <a16:colId xmlns:a16="http://schemas.microsoft.com/office/drawing/2014/main" xmlns="" val="20002"/>
                    </a:ext>
                  </a:extLst>
                </a:gridCol>
                <a:gridCol w="2491802">
                  <a:extLst>
                    <a:ext uri="{9D8B030D-6E8A-4147-A177-3AD203B41FA5}">
                      <a16:colId xmlns:a16="http://schemas.microsoft.com/office/drawing/2014/main" xmlns="" val="20003"/>
                    </a:ext>
                  </a:extLst>
                </a:gridCol>
                <a:gridCol w="2491802">
                  <a:extLst>
                    <a:ext uri="{9D8B030D-6E8A-4147-A177-3AD203B41FA5}">
                      <a16:colId xmlns:a16="http://schemas.microsoft.com/office/drawing/2014/main" xmlns="" val="20004"/>
                    </a:ext>
                  </a:extLst>
                </a:gridCol>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xmlns="" val="10000"/>
                  </a:ext>
                </a:extLst>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Conservative (Equity</a:t>
                      </a:r>
                      <a:r>
                        <a:rPr lang="en-US" sz="1400" baseline="0" dirty="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Moderate (Equity = 0.3)</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Aggressive (Equity = 0.6)</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1"/>
                  </a:ext>
                </a:extLst>
              </a:tr>
              <a:tr h="1272111">
                <a:tc rowSpan="3">
                  <a:txBody>
                    <a:bodyPr/>
                    <a:lstStyle/>
                    <a:p>
                      <a:pPr algn="ctr"/>
                      <a:r>
                        <a:rPr lang="en-US" sz="1400" b="1" dirty="0">
                          <a:solidFill>
                            <a:srgbClr val="FFFFFF"/>
                          </a:solidFill>
                        </a:rPr>
                        <a:t>Timing bad return</a:t>
                      </a: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a:solidFill>
                            <a:srgbClr val="FFFFFF"/>
                          </a:solidFill>
                        </a:rPr>
                        <a:t>Late</a:t>
                      </a:r>
                    </a:p>
                    <a:p>
                      <a:r>
                        <a:rPr lang="en-US" sz="1400" dirty="0">
                          <a:solidFill>
                            <a:srgbClr val="FFFFFF"/>
                          </a:solidFill>
                        </a:rPr>
                        <a:t>(SORR</a:t>
                      </a:r>
                      <a:r>
                        <a:rPr lang="en-US" sz="1400" baseline="0" dirty="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Random</a:t>
                      </a:r>
                    </a:p>
                    <a:p>
                      <a:r>
                        <a:rPr lang="en-US" sz="1400" dirty="0">
                          <a:solidFill>
                            <a:srgbClr val="FFFFFF"/>
                          </a:solidFill>
                        </a:rPr>
                        <a:t>(SORR = 0.5)</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Early</a:t>
                      </a:r>
                    </a:p>
                    <a:p>
                      <a:r>
                        <a:rPr lang="en-US" sz="1400" dirty="0">
                          <a:solidFill>
                            <a:srgbClr val="FFFFFF"/>
                          </a:solidFill>
                        </a:rPr>
                        <a:t> (SORR = 0.7)</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18</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utility Coverage ratio</a:t>
            </a:r>
          </a:p>
        </p:txBody>
      </p:sp>
      <p:pic>
        <p:nvPicPr>
          <p:cNvPr id="7" name="Picture 6"/>
          <p:cNvPicPr>
            <a:picLocks/>
          </p:cNvPicPr>
          <p:nvPr/>
        </p:nvPicPr>
        <p:blipFill>
          <a:blip r:embed="rId2"/>
          <a:stretch>
            <a:fillRect/>
          </a:stretch>
        </p:blipFill>
        <p:spPr>
          <a:xfrm>
            <a:off x="1324236" y="2283578"/>
            <a:ext cx="2469600" cy="1260000"/>
          </a:xfrm>
          <a:prstGeom prst="rect">
            <a:avLst/>
          </a:prstGeom>
        </p:spPr>
      </p:pic>
      <p:pic>
        <p:nvPicPr>
          <p:cNvPr id="8" name="Picture 7"/>
          <p:cNvPicPr>
            <a:picLocks/>
          </p:cNvPicPr>
          <p:nvPr/>
        </p:nvPicPr>
        <p:blipFill>
          <a:blip r:embed="rId3"/>
          <a:stretch>
            <a:fillRect/>
          </a:stretch>
        </p:blipFill>
        <p:spPr>
          <a:xfrm>
            <a:off x="3806720" y="2283578"/>
            <a:ext cx="2466000" cy="1260000"/>
          </a:xfrm>
          <a:prstGeom prst="rect">
            <a:avLst/>
          </a:prstGeom>
        </p:spPr>
      </p:pic>
      <p:pic>
        <p:nvPicPr>
          <p:cNvPr id="9" name="Picture 8"/>
          <p:cNvPicPr>
            <a:picLocks/>
          </p:cNvPicPr>
          <p:nvPr/>
        </p:nvPicPr>
        <p:blipFill>
          <a:blip r:embed="rId4"/>
          <a:stretch>
            <a:fillRect/>
          </a:stretch>
        </p:blipFill>
        <p:spPr>
          <a:xfrm>
            <a:off x="6297622" y="2283578"/>
            <a:ext cx="2466000" cy="1260000"/>
          </a:xfrm>
          <a:prstGeom prst="rect">
            <a:avLst/>
          </a:prstGeom>
        </p:spPr>
      </p:pic>
      <p:pic>
        <p:nvPicPr>
          <p:cNvPr id="10" name="Picture 9"/>
          <p:cNvPicPr>
            <a:picLocks/>
          </p:cNvPicPr>
          <p:nvPr/>
        </p:nvPicPr>
        <p:blipFill>
          <a:blip r:embed="rId5"/>
          <a:stretch>
            <a:fillRect/>
          </a:stretch>
        </p:blipFill>
        <p:spPr>
          <a:xfrm>
            <a:off x="1314389" y="3561136"/>
            <a:ext cx="2466000" cy="1260000"/>
          </a:xfrm>
          <a:prstGeom prst="rect">
            <a:avLst/>
          </a:prstGeom>
        </p:spPr>
      </p:pic>
      <p:pic>
        <p:nvPicPr>
          <p:cNvPr id="11" name="Picture 10"/>
          <p:cNvPicPr>
            <a:picLocks/>
          </p:cNvPicPr>
          <p:nvPr/>
        </p:nvPicPr>
        <p:blipFill>
          <a:blip r:embed="rId6"/>
          <a:stretch>
            <a:fillRect/>
          </a:stretch>
        </p:blipFill>
        <p:spPr>
          <a:xfrm>
            <a:off x="3806720" y="3561136"/>
            <a:ext cx="2466000" cy="1260000"/>
          </a:xfrm>
          <a:prstGeom prst="rect">
            <a:avLst/>
          </a:prstGeom>
        </p:spPr>
      </p:pic>
      <p:pic>
        <p:nvPicPr>
          <p:cNvPr id="12" name="Picture 11"/>
          <p:cNvPicPr>
            <a:picLocks/>
          </p:cNvPicPr>
          <p:nvPr/>
        </p:nvPicPr>
        <p:blipFill>
          <a:blip r:embed="rId7"/>
          <a:stretch>
            <a:fillRect/>
          </a:stretch>
        </p:blipFill>
        <p:spPr>
          <a:xfrm>
            <a:off x="6297622" y="3561136"/>
            <a:ext cx="2466000" cy="1260000"/>
          </a:xfrm>
          <a:prstGeom prst="rect">
            <a:avLst/>
          </a:prstGeom>
        </p:spPr>
      </p:pic>
      <p:pic>
        <p:nvPicPr>
          <p:cNvPr id="13" name="Picture 12"/>
          <p:cNvPicPr>
            <a:picLocks/>
          </p:cNvPicPr>
          <p:nvPr/>
        </p:nvPicPr>
        <p:blipFill>
          <a:blip r:embed="rId8"/>
          <a:stretch>
            <a:fillRect/>
          </a:stretch>
        </p:blipFill>
        <p:spPr>
          <a:xfrm>
            <a:off x="1314389" y="4835093"/>
            <a:ext cx="2466000" cy="1260000"/>
          </a:xfrm>
          <a:prstGeom prst="rect">
            <a:avLst/>
          </a:prstGeom>
        </p:spPr>
      </p:pic>
      <p:pic>
        <p:nvPicPr>
          <p:cNvPr id="14" name="Picture 13"/>
          <p:cNvPicPr>
            <a:picLocks/>
          </p:cNvPicPr>
          <p:nvPr/>
        </p:nvPicPr>
        <p:blipFill>
          <a:blip r:embed="rId9"/>
          <a:stretch>
            <a:fillRect/>
          </a:stretch>
        </p:blipFill>
        <p:spPr>
          <a:xfrm>
            <a:off x="3806720" y="4835093"/>
            <a:ext cx="2466000" cy="1260000"/>
          </a:xfrm>
          <a:prstGeom prst="rect">
            <a:avLst/>
          </a:prstGeom>
        </p:spPr>
      </p:pic>
      <p:pic>
        <p:nvPicPr>
          <p:cNvPr id="15" name="Picture 14"/>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1284898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19</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CAC8C8"/>
                </a:solidFill>
              </a:rPr>
              <a:t>SORR – A Short Introduction</a:t>
            </a:r>
          </a:p>
          <a:p>
            <a:pPr>
              <a:lnSpc>
                <a:spcPct val="200000"/>
              </a:lnSpc>
            </a:pPr>
            <a:r>
              <a:rPr lang="de-DE" sz="2400" b="1" dirty="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Dynamic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err="1">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3564373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question posed</a:t>
            </a:r>
            <a:br>
              <a:rPr lang="en-US" dirty="0"/>
            </a:br>
            <a:endParaRPr lang="en-US" b="0" i="1" cap="none" dirty="0">
              <a:solidFill>
                <a:schemeClr val="tx1"/>
              </a:solidFill>
            </a:endParaRPr>
          </a:p>
        </p:txBody>
      </p:sp>
      <p:sp>
        <p:nvSpPr>
          <p:cNvPr id="7" name="TextBox 6"/>
          <p:cNvSpPr txBox="1"/>
          <p:nvPr/>
        </p:nvSpPr>
        <p:spPr>
          <a:xfrm>
            <a:off x="342900" y="1846997"/>
            <a:ext cx="8458200" cy="2862322"/>
          </a:xfrm>
          <a:prstGeom prst="rect">
            <a:avLst/>
          </a:prstGeom>
          <a:noFill/>
        </p:spPr>
        <p:txBody>
          <a:bodyPr wrap="square" rtlCol="0">
            <a:spAutoFit/>
          </a:bodyPr>
          <a:lstStyle/>
          <a:p>
            <a:pPr algn="just">
              <a:lnSpc>
                <a:spcPts val="2400"/>
              </a:lnSpc>
            </a:pPr>
            <a:r>
              <a:rPr lang="de-DE" sz="2000" dirty="0">
                <a:solidFill>
                  <a:srgbClr val="323C47"/>
                </a:solidFill>
                <a:latin typeface="Arial" charset="0"/>
              </a:rPr>
              <a:t>Many Defined Contribution Plan investors use a Target Date Fund as their primary investment strategy. These strategies are designed to de-risk into retirement in order to </a:t>
            </a:r>
            <a:r>
              <a:rPr lang="de-DE" sz="2000" b="1" dirty="0">
                <a:solidFill>
                  <a:srgbClr val="A42036"/>
                </a:solidFill>
                <a:latin typeface="Arial" charset="0"/>
              </a:rPr>
              <a:t>mitigate SORR</a:t>
            </a:r>
            <a:r>
              <a:rPr lang="de-DE" sz="2000" dirty="0">
                <a:solidFill>
                  <a:srgbClr val="323C47"/>
                </a:solidFill>
                <a:latin typeface="Arial" charset="0"/>
              </a:rPr>
              <a:t>. Your goal is to propose ways to </a:t>
            </a:r>
            <a:r>
              <a:rPr lang="de-DE" sz="2000" b="1" dirty="0">
                <a:solidFill>
                  <a:srgbClr val="A42036"/>
                </a:solidFill>
                <a:latin typeface="Arial" charset="0"/>
              </a:rPr>
              <a:t>improve upon glidepath </a:t>
            </a:r>
            <a:r>
              <a:rPr lang="de-DE" sz="2000" dirty="0">
                <a:solidFill>
                  <a:srgbClr val="323C47"/>
                </a:solidFill>
                <a:latin typeface="Arial" charset="0"/>
              </a:rPr>
              <a:t>strategy in order to mitigate SORR. What is the mechanism by which your proposed strategy further addresses SORR? Which approaches are most effective? In addition to an investment strategy, you will need to </a:t>
            </a:r>
            <a:r>
              <a:rPr lang="de-DE" sz="2000" b="1" dirty="0">
                <a:solidFill>
                  <a:srgbClr val="A42036"/>
                </a:solidFill>
                <a:latin typeface="Arial" charset="0"/>
              </a:rPr>
              <a:t>assume a withdrawal strategy </a:t>
            </a:r>
            <a:r>
              <a:rPr lang="de-DE" sz="2000" dirty="0">
                <a:solidFill>
                  <a:srgbClr val="323C47"/>
                </a:solidFill>
                <a:latin typeface="Arial" charset="0"/>
              </a:rPr>
              <a:t>for portfolio. The withdrawal strategy should be </a:t>
            </a:r>
            <a:r>
              <a:rPr lang="de-DE" sz="2000" b="1" dirty="0">
                <a:solidFill>
                  <a:srgbClr val="A42036"/>
                </a:solidFill>
                <a:latin typeface="Arial" charset="0"/>
              </a:rPr>
              <a:t>constant in $ amounts </a:t>
            </a:r>
            <a:r>
              <a:rPr lang="de-DE" sz="2000" dirty="0">
                <a:solidFill>
                  <a:srgbClr val="323C47"/>
                </a:solidFill>
                <a:latin typeface="Arial" charset="0"/>
              </a:rPr>
              <a:t>regardless of assumed investment strategy.</a:t>
            </a:r>
            <a:endParaRPr lang="en-US" sz="2000" dirty="0">
              <a:solidFill>
                <a:srgbClr val="323C47"/>
              </a:solidFill>
              <a:latin typeface="Arial" charset="0"/>
            </a:endParaRPr>
          </a:p>
        </p:txBody>
      </p:sp>
    </p:spTree>
    <p:extLst>
      <p:ext uri="{BB962C8B-B14F-4D97-AF65-F5344CB8AC3E}">
        <p14:creationId xmlns:p14="http://schemas.microsoft.com/office/powerpoint/2010/main" val="793741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625180389"/>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extLst>
                    <a:ext uri="{9D8B030D-6E8A-4147-A177-3AD203B41FA5}">
                      <a16:colId xmlns:a16="http://schemas.microsoft.com/office/drawing/2014/main" xmlns="" val="20000"/>
                    </a:ext>
                  </a:extLst>
                </a:gridCol>
                <a:gridCol w="630194">
                  <a:extLst>
                    <a:ext uri="{9D8B030D-6E8A-4147-A177-3AD203B41FA5}">
                      <a16:colId xmlns:a16="http://schemas.microsoft.com/office/drawing/2014/main" xmlns="" val="20001"/>
                    </a:ext>
                  </a:extLst>
                </a:gridCol>
                <a:gridCol w="2491802">
                  <a:extLst>
                    <a:ext uri="{9D8B030D-6E8A-4147-A177-3AD203B41FA5}">
                      <a16:colId xmlns:a16="http://schemas.microsoft.com/office/drawing/2014/main" xmlns="" val="20002"/>
                    </a:ext>
                  </a:extLst>
                </a:gridCol>
                <a:gridCol w="2491802">
                  <a:extLst>
                    <a:ext uri="{9D8B030D-6E8A-4147-A177-3AD203B41FA5}">
                      <a16:colId xmlns:a16="http://schemas.microsoft.com/office/drawing/2014/main" xmlns="" val="20003"/>
                    </a:ext>
                  </a:extLst>
                </a:gridCol>
                <a:gridCol w="2491802">
                  <a:extLst>
                    <a:ext uri="{9D8B030D-6E8A-4147-A177-3AD203B41FA5}">
                      <a16:colId xmlns:a16="http://schemas.microsoft.com/office/drawing/2014/main" xmlns="" val="20004"/>
                    </a:ext>
                  </a:extLst>
                </a:gridCol>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xmlns="" val="10000"/>
                  </a:ext>
                </a:extLst>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FFFFFF"/>
                          </a:solidFill>
                        </a:rPr>
                        <a:t>Equity</a:t>
                      </a:r>
                      <a:r>
                        <a:rPr lang="en-US" sz="1400" baseline="0" dirty="0">
                          <a:solidFill>
                            <a:srgbClr val="FFFFFF"/>
                          </a:solidFill>
                        </a:rPr>
                        <a:t> from 0.3 to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FFFFFF"/>
                          </a:solidFill>
                        </a:rPr>
                        <a:t>Equity from 0.6 to 0.3</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FFFFFF"/>
                          </a:solidFill>
                        </a:rPr>
                        <a:t>100 – Age</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1"/>
                  </a:ext>
                </a:extLst>
              </a:tr>
              <a:tr h="1272111">
                <a:tc rowSpan="3">
                  <a:txBody>
                    <a:bodyPr/>
                    <a:lstStyle/>
                    <a:p>
                      <a:pPr algn="ctr"/>
                      <a:r>
                        <a:rPr lang="en-US" sz="1400" b="1" dirty="0">
                          <a:solidFill>
                            <a:srgbClr val="FFFFFF"/>
                          </a:solidFill>
                        </a:rPr>
                        <a:t>Timing bad return</a:t>
                      </a: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a:solidFill>
                            <a:srgbClr val="FFFFFF"/>
                          </a:solidFill>
                        </a:rPr>
                        <a:t>Late</a:t>
                      </a:r>
                    </a:p>
                    <a:p>
                      <a:r>
                        <a:rPr lang="en-US" sz="1400" dirty="0">
                          <a:solidFill>
                            <a:srgbClr val="FFFFFF"/>
                          </a:solidFill>
                        </a:rPr>
                        <a:t>(SORR</a:t>
                      </a:r>
                      <a:r>
                        <a:rPr lang="en-US" sz="1400" baseline="0" dirty="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Random</a:t>
                      </a:r>
                    </a:p>
                    <a:p>
                      <a:r>
                        <a:rPr lang="en-US" sz="1400" dirty="0">
                          <a:solidFill>
                            <a:srgbClr val="FFFFFF"/>
                          </a:solidFill>
                        </a:rPr>
                        <a:t>(SORR = 0.5)</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Early</a:t>
                      </a:r>
                    </a:p>
                    <a:p>
                      <a:r>
                        <a:rPr lang="en-US" sz="1400" dirty="0">
                          <a:solidFill>
                            <a:srgbClr val="FFFFFF"/>
                          </a:solidFill>
                        </a:rPr>
                        <a:t> (SORR = 0.7)</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2" name="Title 1"/>
          <p:cNvSpPr>
            <a:spLocks noGrp="1"/>
          </p:cNvSpPr>
          <p:nvPr>
            <p:ph type="title"/>
          </p:nvPr>
        </p:nvSpPr>
        <p:spPr>
          <a:xfrm>
            <a:off x="223168" y="390628"/>
            <a:ext cx="8549640" cy="1584960"/>
          </a:xfrm>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20</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Semi-dynamic strategies</a:t>
            </a:r>
          </a:p>
        </p:txBody>
      </p:sp>
      <p:pic>
        <p:nvPicPr>
          <p:cNvPr id="6" name="Picture 5"/>
          <p:cNvPicPr>
            <a:picLocks/>
          </p:cNvPicPr>
          <p:nvPr/>
        </p:nvPicPr>
        <p:blipFill>
          <a:blip r:embed="rId3"/>
          <a:stretch>
            <a:fillRect/>
          </a:stretch>
        </p:blipFill>
        <p:spPr>
          <a:xfrm>
            <a:off x="1314389" y="2283578"/>
            <a:ext cx="2466000" cy="1260000"/>
          </a:xfrm>
          <a:prstGeom prst="rect">
            <a:avLst/>
          </a:prstGeom>
        </p:spPr>
      </p:pic>
      <p:pic>
        <p:nvPicPr>
          <p:cNvPr id="8" name="Picture 7"/>
          <p:cNvPicPr>
            <a:picLocks/>
          </p:cNvPicPr>
          <p:nvPr/>
        </p:nvPicPr>
        <p:blipFill>
          <a:blip r:embed="rId4"/>
          <a:stretch>
            <a:fillRect/>
          </a:stretch>
        </p:blipFill>
        <p:spPr>
          <a:xfrm>
            <a:off x="6297622" y="2283578"/>
            <a:ext cx="2466000" cy="1260000"/>
          </a:xfrm>
          <a:prstGeom prst="rect">
            <a:avLst/>
          </a:prstGeom>
        </p:spPr>
      </p:pic>
      <p:pic>
        <p:nvPicPr>
          <p:cNvPr id="12" name="Picture 11"/>
          <p:cNvPicPr>
            <a:picLocks/>
          </p:cNvPicPr>
          <p:nvPr/>
        </p:nvPicPr>
        <p:blipFill>
          <a:blip r:embed="rId5"/>
          <a:stretch>
            <a:fillRect/>
          </a:stretch>
        </p:blipFill>
        <p:spPr>
          <a:xfrm>
            <a:off x="1314389" y="4835093"/>
            <a:ext cx="2466000" cy="1260000"/>
          </a:xfrm>
          <a:prstGeom prst="rect">
            <a:avLst/>
          </a:prstGeom>
        </p:spPr>
      </p:pic>
      <p:pic>
        <p:nvPicPr>
          <p:cNvPr id="13" name="Picture 12"/>
          <p:cNvPicPr>
            <a:picLocks/>
          </p:cNvPicPr>
          <p:nvPr/>
        </p:nvPicPr>
        <p:blipFill>
          <a:blip r:embed="rId6"/>
          <a:stretch>
            <a:fillRect/>
          </a:stretch>
        </p:blipFill>
        <p:spPr>
          <a:xfrm>
            <a:off x="3806720" y="4835093"/>
            <a:ext cx="2466000" cy="1260000"/>
          </a:xfrm>
          <a:prstGeom prst="rect">
            <a:avLst/>
          </a:prstGeom>
        </p:spPr>
      </p:pic>
      <p:pic>
        <p:nvPicPr>
          <p:cNvPr id="14" name="Picture 13"/>
          <p:cNvPicPr>
            <a:picLocks/>
          </p:cNvPicPr>
          <p:nvPr/>
        </p:nvPicPr>
        <p:blipFill>
          <a:blip r:embed="rId7"/>
          <a:stretch>
            <a:fillRect/>
          </a:stretch>
        </p:blipFill>
        <p:spPr>
          <a:xfrm>
            <a:off x="6297622" y="4835093"/>
            <a:ext cx="2466000" cy="1260000"/>
          </a:xfrm>
          <a:prstGeom prst="rect">
            <a:avLst/>
          </a:prstGeom>
        </p:spPr>
      </p:pic>
      <p:pic>
        <p:nvPicPr>
          <p:cNvPr id="15" name="Picture 14"/>
          <p:cNvPicPr preferRelativeResize="0">
            <a:picLocks/>
          </p:cNvPicPr>
          <p:nvPr/>
        </p:nvPicPr>
        <p:blipFill>
          <a:blip r:embed="rId8"/>
          <a:stretch>
            <a:fillRect/>
          </a:stretch>
        </p:blipFill>
        <p:spPr>
          <a:xfrm>
            <a:off x="3820160" y="2283578"/>
            <a:ext cx="2468880" cy="1261872"/>
          </a:xfrm>
          <a:prstGeom prst="rect">
            <a:avLst/>
          </a:prstGeom>
        </p:spPr>
      </p:pic>
      <p:pic>
        <p:nvPicPr>
          <p:cNvPr id="19" name="Picture 18"/>
          <p:cNvPicPr preferRelativeResize="0">
            <a:picLocks/>
          </p:cNvPicPr>
          <p:nvPr/>
        </p:nvPicPr>
        <p:blipFill>
          <a:blip r:embed="rId9"/>
          <a:stretch>
            <a:fillRect/>
          </a:stretch>
        </p:blipFill>
        <p:spPr>
          <a:xfrm>
            <a:off x="1311509" y="3558399"/>
            <a:ext cx="2468880" cy="1261872"/>
          </a:xfrm>
          <a:prstGeom prst="rect">
            <a:avLst/>
          </a:prstGeom>
        </p:spPr>
      </p:pic>
      <p:pic>
        <p:nvPicPr>
          <p:cNvPr id="20" name="Picture 19"/>
          <p:cNvPicPr preferRelativeResize="0">
            <a:picLocks/>
          </p:cNvPicPr>
          <p:nvPr/>
        </p:nvPicPr>
        <p:blipFill>
          <a:blip r:embed="rId10"/>
          <a:stretch>
            <a:fillRect/>
          </a:stretch>
        </p:blipFill>
        <p:spPr>
          <a:xfrm>
            <a:off x="3803840" y="3557618"/>
            <a:ext cx="2468880" cy="1261872"/>
          </a:xfrm>
          <a:prstGeom prst="rect">
            <a:avLst/>
          </a:prstGeom>
        </p:spPr>
      </p:pic>
      <p:pic>
        <p:nvPicPr>
          <p:cNvPr id="21" name="Picture 20"/>
          <p:cNvPicPr preferRelativeResize="0">
            <a:picLocks/>
          </p:cNvPicPr>
          <p:nvPr/>
        </p:nvPicPr>
        <p:blipFill>
          <a:blip r:embed="rId11"/>
          <a:stretch>
            <a:fillRect/>
          </a:stretch>
        </p:blipFill>
        <p:spPr>
          <a:xfrm>
            <a:off x="6303928" y="3557463"/>
            <a:ext cx="2468880" cy="1261872"/>
          </a:xfrm>
          <a:prstGeom prst="rect">
            <a:avLst/>
          </a:prstGeom>
        </p:spPr>
      </p:pic>
    </p:spTree>
    <p:extLst>
      <p:ext uri="{BB962C8B-B14F-4D97-AF65-F5344CB8AC3E}">
        <p14:creationId xmlns:p14="http://schemas.microsoft.com/office/powerpoint/2010/main" val="1616044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7052"/>
            <a:ext cx="9458793" cy="1584960"/>
          </a:xfrm>
        </p:spPr>
        <p:txBody>
          <a:bodyPr/>
          <a:lstStyle/>
          <a:p>
            <a:r>
              <a:rPr lang="en-US" dirty="0" err="1" smtClean="0"/>
              <a:t>cONSTANT</a:t>
            </a:r>
            <a:r>
              <a:rPr lang="en-US" dirty="0" smtClean="0"/>
              <a:t> </a:t>
            </a:r>
            <a:r>
              <a:rPr lang="en-US" dirty="0" err="1" smtClean="0"/>
              <a:t>pROPORTION</a:t>
            </a:r>
            <a:r>
              <a:rPr lang="en-US" dirty="0" smtClean="0"/>
              <a:t> PORTFOLIO INSURANCE (CPPI)</a:t>
            </a:r>
            <a:endParaRPr lang="en-US" dirty="0"/>
          </a:p>
        </p:txBody>
      </p:sp>
      <p:sp>
        <p:nvSpPr>
          <p:cNvPr id="4" name="Slide Number Placeholder 3"/>
          <p:cNvSpPr>
            <a:spLocks noGrp="1"/>
          </p:cNvSpPr>
          <p:nvPr>
            <p:ph type="sldNum" sz="quarter" idx="10"/>
          </p:nvPr>
        </p:nvSpPr>
        <p:spPr/>
        <p:txBody>
          <a:bodyPr/>
          <a:lstStyle/>
          <a:p>
            <a:fld id="{026A839D-8BA3-EB44-8091-71BB10A77D74}" type="slidenum">
              <a:rPr lang="en-US" smtClean="0"/>
              <a:pPr/>
              <a:t>21</a:t>
            </a:fld>
            <a:endParaRPr lang="en-US" dirty="0"/>
          </a:p>
        </p:txBody>
      </p:sp>
      <p:grpSp>
        <p:nvGrpSpPr>
          <p:cNvPr id="5" name="Group 4"/>
          <p:cNvGrpSpPr/>
          <p:nvPr/>
        </p:nvGrpSpPr>
        <p:grpSpPr>
          <a:xfrm>
            <a:off x="342900" y="1651490"/>
            <a:ext cx="8458200" cy="400110"/>
            <a:chOff x="342900" y="1812131"/>
            <a:chExt cx="8458200" cy="400110"/>
          </a:xfrm>
        </p:grpSpPr>
        <p:sp>
          <p:nvSpPr>
            <p:cNvPr id="6" name="TextBox 5"/>
            <p:cNvSpPr txBox="1"/>
            <p:nvPr/>
          </p:nvSpPr>
          <p:spPr>
            <a:xfrm>
              <a:off x="342900" y="1812131"/>
              <a:ext cx="8458200" cy="400110"/>
            </a:xfrm>
            <a:prstGeom prst="rect">
              <a:avLst/>
            </a:prstGeom>
            <a:noFill/>
          </p:spPr>
          <p:txBody>
            <a:bodyPr wrap="square" rtlCol="0">
              <a:spAutoFit/>
            </a:bodyPr>
            <a:lstStyle/>
            <a:p>
              <a:r>
                <a:rPr lang="en-US" sz="2000" dirty="0" smtClean="0">
                  <a:solidFill>
                    <a:srgbClr val="323C47"/>
                  </a:solidFill>
                  <a:latin typeface="Arial" charset="0"/>
                </a:rPr>
                <a:t>What is CPPI?</a:t>
              </a:r>
            </a:p>
          </p:txBody>
        </p:sp>
        <p:cxnSp>
          <p:nvCxnSpPr>
            <p:cNvPr id="7" name="Straight Connector 6"/>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342900" y="2035005"/>
            <a:ext cx="8444484" cy="646331"/>
          </a:xfrm>
          <a:prstGeom prst="rect">
            <a:avLst/>
          </a:prstGeom>
        </p:spPr>
        <p:txBody>
          <a:bodyPr wrap="square">
            <a:spAutoFit/>
          </a:bodyPr>
          <a:lstStyle/>
          <a:p>
            <a:pPr marL="285750" indent="-285750">
              <a:spcBef>
                <a:spcPts val="600"/>
              </a:spcBef>
              <a:buFont typeface="Arial" charset="0"/>
              <a:buChar char="•"/>
            </a:pPr>
            <a:r>
              <a:rPr lang="en-US" dirty="0">
                <a:solidFill>
                  <a:srgbClr val="323C47"/>
                </a:solidFill>
              </a:rPr>
              <a:t>CPPI allows an investor to maintain exposure to the upside potential of a risky asset while providing a capital guarantee against downside </a:t>
            </a:r>
            <a:r>
              <a:rPr lang="en-US" dirty="0" smtClean="0">
                <a:solidFill>
                  <a:srgbClr val="323C47"/>
                </a:solidFill>
              </a:rPr>
              <a:t>risk.</a:t>
            </a:r>
            <a:endParaRPr lang="en-US" dirty="0">
              <a:solidFill>
                <a:srgbClr val="323C47"/>
              </a:solidFill>
            </a:endParaRPr>
          </a:p>
        </p:txBody>
      </p:sp>
      <p:grpSp>
        <p:nvGrpSpPr>
          <p:cNvPr id="9" name="Group 8"/>
          <p:cNvGrpSpPr/>
          <p:nvPr/>
        </p:nvGrpSpPr>
        <p:grpSpPr>
          <a:xfrm>
            <a:off x="342900" y="2681336"/>
            <a:ext cx="8458200" cy="400110"/>
            <a:chOff x="342900" y="1812131"/>
            <a:chExt cx="8458200" cy="400110"/>
          </a:xfrm>
        </p:grpSpPr>
        <p:sp>
          <p:nvSpPr>
            <p:cNvPr id="10" name="TextBox 9"/>
            <p:cNvSpPr txBox="1"/>
            <p:nvPr/>
          </p:nvSpPr>
          <p:spPr>
            <a:xfrm>
              <a:off x="342900" y="1812131"/>
              <a:ext cx="8458200" cy="400110"/>
            </a:xfrm>
            <a:prstGeom prst="rect">
              <a:avLst/>
            </a:prstGeom>
            <a:noFill/>
          </p:spPr>
          <p:txBody>
            <a:bodyPr wrap="square" rtlCol="0">
              <a:spAutoFit/>
            </a:bodyPr>
            <a:lstStyle/>
            <a:p>
              <a:r>
                <a:rPr lang="en-US" sz="2000" dirty="0" smtClean="0">
                  <a:solidFill>
                    <a:srgbClr val="323C47"/>
                  </a:solidFill>
                  <a:latin typeface="Arial" charset="0"/>
                </a:rPr>
                <a:t>Approach</a:t>
              </a:r>
            </a:p>
          </p:txBody>
        </p:sp>
        <p:cxnSp>
          <p:nvCxnSpPr>
            <p:cNvPr id="11" name="Straight Connector 10"/>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12" name="Rectangle 11"/>
              <p:cNvSpPr/>
              <p:nvPr/>
            </p:nvSpPr>
            <p:spPr>
              <a:xfrm>
                <a:off x="342900" y="3036806"/>
                <a:ext cx="8801100" cy="3172985"/>
              </a:xfrm>
              <a:prstGeom prst="rect">
                <a:avLst/>
              </a:prstGeom>
            </p:spPr>
            <p:txBody>
              <a:bodyPr wrap="square">
                <a:spAutoFit/>
              </a:bodyPr>
              <a:lstStyle/>
              <a:p>
                <a:pPr marL="285750" indent="-285750">
                  <a:spcBef>
                    <a:spcPts val="600"/>
                  </a:spcBef>
                  <a:buFont typeface="Arial" charset="0"/>
                  <a:buChar char="•"/>
                </a:pPr>
                <a:r>
                  <a:rPr lang="en-US" dirty="0" smtClean="0">
                    <a:solidFill>
                      <a:srgbClr val="323C47"/>
                    </a:solidFill>
                  </a:rPr>
                  <a:t>At time t, Portfolio Value </a:t>
                </a:r>
                <a14:m>
                  <m:oMath xmlns:m="http://schemas.openxmlformats.org/officeDocument/2006/math">
                    <m:sSub>
                      <m:sSubPr>
                        <m:ctrlPr>
                          <a:rPr lang="en-US" i="1">
                            <a:solidFill>
                              <a:srgbClr val="323C47"/>
                            </a:solidFill>
                            <a:latin typeface="Cambria Math" charset="0"/>
                          </a:rPr>
                        </m:ctrlPr>
                      </m:sSubPr>
                      <m:e>
                        <m:r>
                          <a:rPr lang="en-US" i="1">
                            <a:solidFill>
                              <a:srgbClr val="323C47"/>
                            </a:solidFill>
                            <a:latin typeface="Cambria Math" charset="0"/>
                          </a:rPr>
                          <m:t>𝑉</m:t>
                        </m:r>
                      </m:e>
                      <m:sub>
                        <m:r>
                          <a:rPr lang="en-US" i="1">
                            <a:solidFill>
                              <a:srgbClr val="323C47"/>
                            </a:solidFill>
                            <a:latin typeface="Cambria Math" charset="0"/>
                          </a:rPr>
                          <m:t>𝑡</m:t>
                        </m:r>
                      </m:sub>
                    </m:sSub>
                  </m:oMath>
                </a14:m>
                <a:r>
                  <a:rPr lang="en-US" dirty="0" smtClean="0">
                    <a:solidFill>
                      <a:srgbClr val="323C47"/>
                    </a:solidFill>
                  </a:rPr>
                  <a:t>  </a:t>
                </a:r>
              </a:p>
              <a:p>
                <a:pPr marL="285750" indent="-285750">
                  <a:spcBef>
                    <a:spcPts val="600"/>
                  </a:spcBef>
                  <a:buFont typeface="Arial" charset="0"/>
                  <a:buChar char="•"/>
                </a:pPr>
                <a:r>
                  <a:rPr lang="en-US" dirty="0" smtClean="0">
                    <a:solidFill>
                      <a:srgbClr val="323C47"/>
                    </a:solidFill>
                  </a:rPr>
                  <a:t>Set NPV </a:t>
                </a:r>
                <a:r>
                  <a:rPr lang="en-US" dirty="0" smtClean="0">
                    <a:solidFill>
                      <a:srgbClr val="323C47"/>
                    </a:solidFill>
                  </a:rPr>
                  <a:t>of monthly </a:t>
                </a:r>
                <a:r>
                  <a:rPr lang="en-US" dirty="0">
                    <a:solidFill>
                      <a:srgbClr val="323C47"/>
                    </a:solidFill>
                  </a:rPr>
                  <a:t>withdraw as Floor </a:t>
                </a:r>
                <a14:m>
                  <m:oMath xmlns:m="http://schemas.openxmlformats.org/officeDocument/2006/math">
                    <m:sSub>
                      <m:sSubPr>
                        <m:ctrlPr>
                          <a:rPr lang="en-US" i="1">
                            <a:solidFill>
                              <a:srgbClr val="323C47"/>
                            </a:solidFill>
                            <a:latin typeface="Cambria Math" charset="0"/>
                          </a:rPr>
                        </m:ctrlPr>
                      </m:sSubPr>
                      <m:e>
                        <m:r>
                          <a:rPr lang="en-US" i="1">
                            <a:solidFill>
                              <a:srgbClr val="323C47"/>
                            </a:solidFill>
                            <a:latin typeface="Cambria Math" charset="0"/>
                          </a:rPr>
                          <m:t>𝐹</m:t>
                        </m:r>
                      </m:e>
                      <m:sub>
                        <m:r>
                          <a:rPr lang="en-US" i="1">
                            <a:solidFill>
                              <a:srgbClr val="323C47"/>
                            </a:solidFill>
                            <a:latin typeface="Cambria Math" charset="0"/>
                          </a:rPr>
                          <m:t>𝑡</m:t>
                        </m:r>
                      </m:sub>
                    </m:sSub>
                  </m:oMath>
                </a14:m>
                <a:endParaRPr lang="en-US" dirty="0" smtClean="0">
                  <a:solidFill>
                    <a:srgbClr val="323C47"/>
                  </a:solidFill>
                </a:endParaRPr>
              </a:p>
              <a:p>
                <a:pPr marL="285750" indent="-285750">
                  <a:spcBef>
                    <a:spcPts val="600"/>
                  </a:spcBef>
                  <a:buFont typeface="Arial" charset="0"/>
                  <a:buChar char="•"/>
                </a:pPr>
                <a:r>
                  <a:rPr lang="en-US" dirty="0" smtClean="0">
                    <a:solidFill>
                      <a:srgbClr val="323C47"/>
                    </a:solidFill>
                  </a:rPr>
                  <a:t>Cushion Value </a:t>
                </a:r>
                <a14:m>
                  <m:oMath xmlns:m="http://schemas.openxmlformats.org/officeDocument/2006/math">
                    <m:sSub>
                      <m:sSubPr>
                        <m:ctrlPr>
                          <a:rPr lang="en-US" b="0" i="1" smtClean="0">
                            <a:solidFill>
                              <a:srgbClr val="323C47"/>
                            </a:solidFill>
                            <a:latin typeface="Cambria Math" charset="0"/>
                          </a:rPr>
                        </m:ctrlPr>
                      </m:sSubPr>
                      <m:e>
                        <m:r>
                          <a:rPr lang="en-US" b="0" i="1" smtClean="0">
                            <a:solidFill>
                              <a:srgbClr val="323C47"/>
                            </a:solidFill>
                            <a:latin typeface="Cambria Math" charset="0"/>
                          </a:rPr>
                          <m:t>𝐶</m:t>
                        </m:r>
                      </m:e>
                      <m:sub>
                        <m:r>
                          <a:rPr lang="en-US" b="0" i="1" smtClean="0">
                            <a:solidFill>
                              <a:srgbClr val="323C47"/>
                            </a:solidFill>
                            <a:latin typeface="Cambria Math" charset="0"/>
                          </a:rPr>
                          <m:t>𝑡</m:t>
                        </m:r>
                      </m:sub>
                    </m:sSub>
                    <m:r>
                      <a:rPr lang="en-US" b="0" i="1" smtClean="0">
                        <a:solidFill>
                          <a:srgbClr val="323C47"/>
                        </a:solidFill>
                        <a:latin typeface="Cambria Math" charset="0"/>
                      </a:rPr>
                      <m:t>=</m:t>
                    </m:r>
                    <m:sSub>
                      <m:sSubPr>
                        <m:ctrlPr>
                          <a:rPr lang="en-US" b="0" i="1" smtClean="0">
                            <a:solidFill>
                              <a:srgbClr val="323C47"/>
                            </a:solidFill>
                            <a:latin typeface="Cambria Math" charset="0"/>
                          </a:rPr>
                        </m:ctrlPr>
                      </m:sSubPr>
                      <m:e>
                        <m:r>
                          <a:rPr lang="en-US" b="0" i="1" smtClean="0">
                            <a:solidFill>
                              <a:srgbClr val="323C47"/>
                            </a:solidFill>
                            <a:latin typeface="Cambria Math" charset="0"/>
                          </a:rPr>
                          <m:t>𝑉</m:t>
                        </m:r>
                      </m:e>
                      <m:sub>
                        <m:r>
                          <a:rPr lang="en-US" b="0" i="1" smtClean="0">
                            <a:solidFill>
                              <a:srgbClr val="323C47"/>
                            </a:solidFill>
                            <a:latin typeface="Cambria Math" charset="0"/>
                          </a:rPr>
                          <m:t>𝑡</m:t>
                        </m:r>
                      </m:sub>
                    </m:sSub>
                    <m:r>
                      <a:rPr lang="en-US" b="0" i="1" smtClean="0">
                        <a:solidFill>
                          <a:srgbClr val="323C47"/>
                        </a:solidFill>
                        <a:latin typeface="Cambria Math" charset="0"/>
                      </a:rPr>
                      <m:t>−</m:t>
                    </m:r>
                    <m:sSub>
                      <m:sSubPr>
                        <m:ctrlPr>
                          <a:rPr lang="en-US" b="0" i="1" smtClean="0">
                            <a:solidFill>
                              <a:srgbClr val="323C47"/>
                            </a:solidFill>
                            <a:latin typeface="Cambria Math" charset="0"/>
                          </a:rPr>
                        </m:ctrlPr>
                      </m:sSubPr>
                      <m:e>
                        <m:r>
                          <a:rPr lang="en-US" b="0" i="1" smtClean="0">
                            <a:solidFill>
                              <a:srgbClr val="323C47"/>
                            </a:solidFill>
                            <a:latin typeface="Cambria Math" charset="0"/>
                          </a:rPr>
                          <m:t>𝐹</m:t>
                        </m:r>
                      </m:e>
                      <m:sub>
                        <m:r>
                          <a:rPr lang="en-US" b="0" i="1" smtClean="0">
                            <a:solidFill>
                              <a:srgbClr val="323C47"/>
                            </a:solidFill>
                            <a:latin typeface="Cambria Math" charset="0"/>
                          </a:rPr>
                          <m:t>𝑡</m:t>
                        </m:r>
                      </m:sub>
                    </m:sSub>
                  </m:oMath>
                </a14:m>
                <a:r>
                  <a:rPr lang="en-US" baseline="-25000" dirty="0" smtClean="0">
                    <a:solidFill>
                      <a:srgbClr val="323C47"/>
                    </a:solidFill>
                  </a:rPr>
                  <a:t> </a:t>
                </a:r>
                <a14:m>
                  <m:oMath xmlns:m="http://schemas.openxmlformats.org/officeDocument/2006/math">
                    <m:r>
                      <a:rPr lang="en-US" i="1" baseline="-25000" dirty="0" smtClean="0">
                        <a:solidFill>
                          <a:srgbClr val="323C47"/>
                        </a:solidFill>
                        <a:latin typeface="Cambria Math" charset="0"/>
                      </a:rPr>
                      <m:t>	</m:t>
                    </m:r>
                    <m:r>
                      <a:rPr lang="en-US" b="0" i="1" baseline="-25000" dirty="0" smtClean="0">
                        <a:solidFill>
                          <a:srgbClr val="323C47"/>
                        </a:solidFill>
                        <a:latin typeface="Cambria Math" charset="0"/>
                      </a:rPr>
                      <m:t>                          </m:t>
                    </m:r>
                    <m:r>
                      <a:rPr lang="en-US" i="1">
                        <a:solidFill>
                          <a:srgbClr val="323C47"/>
                        </a:solidFill>
                        <a:latin typeface="Cambria Math" charset="0"/>
                      </a:rPr>
                      <m:t>𝑚</m:t>
                    </m:r>
                    <m:sSub>
                      <m:sSubPr>
                        <m:ctrlPr>
                          <a:rPr lang="en-US" i="1">
                            <a:solidFill>
                              <a:srgbClr val="323C47"/>
                            </a:solidFill>
                            <a:latin typeface="Cambria Math" charset="0"/>
                          </a:rPr>
                        </m:ctrlPr>
                      </m:sSubPr>
                      <m:e>
                        <m:r>
                          <a:rPr lang="en-US" i="1">
                            <a:solidFill>
                              <a:srgbClr val="323C47"/>
                            </a:solidFill>
                            <a:latin typeface="Cambria Math" charset="0"/>
                          </a:rPr>
                          <m:t>𝐶</m:t>
                        </m:r>
                      </m:e>
                      <m:sub>
                        <m:r>
                          <a:rPr lang="en-US" i="1">
                            <a:solidFill>
                              <a:srgbClr val="323C47"/>
                            </a:solidFill>
                            <a:latin typeface="Cambria Math" charset="0"/>
                          </a:rPr>
                          <m:t>𝑡</m:t>
                        </m:r>
                      </m:sub>
                    </m:sSub>
                    <m:r>
                      <a:rPr lang="en-US" b="0" i="0" smtClean="0">
                        <a:solidFill>
                          <a:srgbClr val="323C47"/>
                        </a:solidFill>
                        <a:latin typeface="Cambria Math" charset="0"/>
                      </a:rPr>
                      <m:t> </m:t>
                    </m:r>
                    <m:r>
                      <a:rPr lang="en-US" b="0" i="1" smtClean="0">
                        <a:solidFill>
                          <a:srgbClr val="323C47"/>
                        </a:solidFill>
                        <a:latin typeface="Cambria Math" charset="0"/>
                      </a:rPr>
                      <m:t>𝑤h𝑒𝑛</m:t>
                    </m:r>
                    <m:r>
                      <a:rPr lang="en-US" b="0" i="1" smtClean="0">
                        <a:solidFill>
                          <a:srgbClr val="323C47"/>
                        </a:solidFill>
                        <a:latin typeface="Cambria Math" charset="0"/>
                      </a:rPr>
                      <m:t> </m:t>
                    </m:r>
                    <m:sSub>
                      <m:sSubPr>
                        <m:ctrlPr>
                          <a:rPr lang="en-US" i="1">
                            <a:solidFill>
                              <a:srgbClr val="323C47"/>
                            </a:solidFill>
                            <a:latin typeface="Cambria Math" charset="0"/>
                          </a:rPr>
                        </m:ctrlPr>
                      </m:sSubPr>
                      <m:e>
                        <m:r>
                          <a:rPr lang="en-US" i="1">
                            <a:solidFill>
                              <a:srgbClr val="323C47"/>
                            </a:solidFill>
                            <a:latin typeface="Cambria Math" charset="0"/>
                          </a:rPr>
                          <m:t>𝐶</m:t>
                        </m:r>
                      </m:e>
                      <m:sub>
                        <m:r>
                          <a:rPr lang="en-US" i="1">
                            <a:solidFill>
                              <a:srgbClr val="323C47"/>
                            </a:solidFill>
                            <a:latin typeface="Cambria Math" charset="0"/>
                          </a:rPr>
                          <m:t>𝑡</m:t>
                        </m:r>
                      </m:sub>
                    </m:sSub>
                    <m:r>
                      <a:rPr lang="en-US" b="0" i="1" smtClean="0">
                        <a:solidFill>
                          <a:srgbClr val="323C47"/>
                        </a:solidFill>
                        <a:latin typeface="Cambria Math" charset="0"/>
                      </a:rPr>
                      <m:t> ＞ 0</m:t>
                    </m:r>
                  </m:oMath>
                </a14:m>
                <a:endParaRPr lang="en-US" dirty="0" smtClean="0">
                  <a:solidFill>
                    <a:srgbClr val="323C47"/>
                  </a:solidFill>
                </a:endParaRPr>
              </a:p>
              <a:p>
                <a:pPr marL="285750" indent="-285750">
                  <a:spcBef>
                    <a:spcPts val="600"/>
                  </a:spcBef>
                  <a:buFont typeface="Arial" charset="0"/>
                  <a:buChar char="•"/>
                </a:pPr>
                <a:r>
                  <a:rPr lang="en-US" dirty="0" smtClean="0">
                    <a:solidFill>
                      <a:srgbClr val="323C47"/>
                    </a:solidFill>
                  </a:rPr>
                  <a:t>Equity investment amount </a:t>
                </a:r>
                <a14:m>
                  <m:oMath xmlns:m="http://schemas.openxmlformats.org/officeDocument/2006/math">
                    <m:sSub>
                      <m:sSubPr>
                        <m:ctrlPr>
                          <a:rPr lang="en-US" i="1" smtClean="0">
                            <a:solidFill>
                              <a:srgbClr val="323C47"/>
                            </a:solidFill>
                            <a:latin typeface="Cambria Math" charset="0"/>
                          </a:rPr>
                        </m:ctrlPr>
                      </m:sSubPr>
                      <m:e>
                        <m:r>
                          <a:rPr lang="en-US" b="0" i="1" smtClean="0">
                            <a:solidFill>
                              <a:srgbClr val="323C47"/>
                            </a:solidFill>
                            <a:latin typeface="Cambria Math" charset="0"/>
                          </a:rPr>
                          <m:t>𝑒</m:t>
                        </m:r>
                      </m:e>
                      <m:sub>
                        <m:r>
                          <a:rPr lang="en-US" b="0" i="1" smtClean="0">
                            <a:solidFill>
                              <a:srgbClr val="323C47"/>
                            </a:solidFill>
                            <a:latin typeface="Cambria Math" charset="0"/>
                          </a:rPr>
                          <m:t>𝑡</m:t>
                        </m:r>
                      </m:sub>
                    </m:sSub>
                  </m:oMath>
                </a14:m>
                <a:endParaRPr lang="en-US" dirty="0" smtClean="0">
                  <a:solidFill>
                    <a:srgbClr val="323C47"/>
                  </a:solidFill>
                </a:endParaRPr>
              </a:p>
              <a:p>
                <a:pPr lvl="8">
                  <a:spcBef>
                    <a:spcPts val="600"/>
                  </a:spcBef>
                </a:pPr>
                <a:r>
                  <a:rPr lang="en-US" dirty="0">
                    <a:solidFill>
                      <a:srgbClr val="323C47"/>
                    </a:solidFill>
                  </a:rPr>
                  <a:t> </a:t>
                </a:r>
                <a:r>
                  <a:rPr lang="en-US" dirty="0" smtClean="0">
                    <a:solidFill>
                      <a:srgbClr val="323C47"/>
                    </a:solidFill>
                  </a:rPr>
                  <a:t>    </a:t>
                </a:r>
                <a14:m>
                  <m:oMath xmlns:m="http://schemas.openxmlformats.org/officeDocument/2006/math">
                    <m:r>
                      <a:rPr lang="en-US" b="0" i="1" dirty="0" smtClean="0">
                        <a:solidFill>
                          <a:srgbClr val="323C47"/>
                        </a:solidFill>
                        <a:latin typeface="Cambria Math" charset="0"/>
                      </a:rPr>
                      <m:t>0      </m:t>
                    </m:r>
                    <m:r>
                      <a:rPr lang="en-US" b="0" i="1" dirty="0" smtClean="0">
                        <a:solidFill>
                          <a:srgbClr val="323C47"/>
                        </a:solidFill>
                        <a:latin typeface="Cambria Math" charset="0"/>
                      </a:rPr>
                      <m:t>𝑤h𝑒𝑛</m:t>
                    </m:r>
                    <m:r>
                      <a:rPr lang="en-US" b="0" i="1" dirty="0" smtClean="0">
                        <a:solidFill>
                          <a:srgbClr val="323C47"/>
                        </a:solidFill>
                        <a:latin typeface="Cambria Math" charset="0"/>
                      </a:rPr>
                      <m:t> </m:t>
                    </m:r>
                    <m:sSub>
                      <m:sSubPr>
                        <m:ctrlPr>
                          <a:rPr lang="en-US" i="1">
                            <a:solidFill>
                              <a:srgbClr val="323C47"/>
                            </a:solidFill>
                            <a:latin typeface="Cambria Math" charset="0"/>
                          </a:rPr>
                        </m:ctrlPr>
                      </m:sSubPr>
                      <m:e>
                        <m:r>
                          <a:rPr lang="en-US" i="1">
                            <a:solidFill>
                              <a:srgbClr val="323C47"/>
                            </a:solidFill>
                            <a:latin typeface="Cambria Math" charset="0"/>
                          </a:rPr>
                          <m:t>𝐶</m:t>
                        </m:r>
                      </m:e>
                      <m:sub>
                        <m:r>
                          <a:rPr lang="en-US" i="1">
                            <a:solidFill>
                              <a:srgbClr val="323C47"/>
                            </a:solidFill>
                            <a:latin typeface="Cambria Math" charset="0"/>
                          </a:rPr>
                          <m:t>𝑡</m:t>
                        </m:r>
                      </m:sub>
                    </m:sSub>
                    <m:r>
                      <a:rPr lang="en-US" b="0" i="1" smtClean="0">
                        <a:solidFill>
                          <a:srgbClr val="323C47"/>
                        </a:solidFill>
                        <a:latin typeface="Cambria Math" charset="0"/>
                      </a:rPr>
                      <m:t>≦0</m:t>
                    </m:r>
                  </m:oMath>
                </a14:m>
                <a:endParaRPr lang="en-US" b="0" i="1" dirty="0" smtClean="0">
                  <a:solidFill>
                    <a:srgbClr val="323C47"/>
                  </a:solidFill>
                  <a:latin typeface="Cambria Math" charset="0"/>
                </a:endParaRPr>
              </a:p>
              <a:p>
                <a:pPr marL="285750" indent="-285750">
                  <a:spcBef>
                    <a:spcPts val="600"/>
                  </a:spcBef>
                  <a:buFont typeface="Arial" charset="0"/>
                  <a:buChar char="•"/>
                </a:pPr>
                <a14:m>
                  <m:oMath xmlns:m="http://schemas.openxmlformats.org/officeDocument/2006/math">
                    <m:r>
                      <a:rPr lang="en-US" b="0" i="1" dirty="0" smtClean="0">
                        <a:solidFill>
                          <a:srgbClr val="323C47"/>
                        </a:solidFill>
                        <a:latin typeface="Cambria Math" charset="0"/>
                      </a:rPr>
                      <m:t>𝑚</m:t>
                    </m:r>
                  </m:oMath>
                </a14:m>
                <a:r>
                  <a:rPr lang="en-US" dirty="0" smtClean="0">
                    <a:solidFill>
                      <a:srgbClr val="323C47"/>
                    </a:solidFill>
                  </a:rPr>
                  <a:t> is a nonnegative constant measured by inverse of </a:t>
                </a:r>
                <a:r>
                  <a:rPr lang="en-US" dirty="0" smtClean="0">
                    <a:solidFill>
                      <a:srgbClr val="323C47"/>
                    </a:solidFill>
                  </a:rPr>
                  <a:t>min</a:t>
                </a:r>
                <a:r>
                  <a:rPr lang="en-US" dirty="0" smtClean="0">
                    <a:solidFill>
                      <a:srgbClr val="323C47"/>
                    </a:solidFill>
                  </a:rPr>
                  <a:t> </a:t>
                </a:r>
                <a:r>
                  <a:rPr lang="en-US" dirty="0" smtClean="0">
                    <a:solidFill>
                      <a:srgbClr val="323C47"/>
                    </a:solidFill>
                  </a:rPr>
                  <a:t>historical equity return; higher </a:t>
                </a:r>
                <a14:m>
                  <m:oMath xmlns:m="http://schemas.openxmlformats.org/officeDocument/2006/math">
                    <m:r>
                      <a:rPr lang="en-US" i="1" dirty="0" smtClean="0">
                        <a:solidFill>
                          <a:srgbClr val="323C47"/>
                        </a:solidFill>
                        <a:latin typeface="Cambria Math" charset="0"/>
                      </a:rPr>
                      <m:t>𝑚</m:t>
                    </m:r>
                  </m:oMath>
                </a14:m>
                <a:r>
                  <a:rPr lang="en-US" dirty="0" smtClean="0">
                    <a:solidFill>
                      <a:srgbClr val="323C47"/>
                    </a:solidFill>
                  </a:rPr>
                  <a:t> </a:t>
                </a:r>
                <a:r>
                  <a:rPr lang="en-US" dirty="0" smtClean="0">
                    <a:solidFill>
                      <a:srgbClr val="323C47"/>
                    </a:solidFill>
                    <a:sym typeface="Wingdings"/>
                  </a:rPr>
                  <a:t> higher amount invested in equity </a:t>
                </a:r>
                <a:r>
                  <a:rPr lang="en-US" dirty="0">
                    <a:solidFill>
                      <a:srgbClr val="323C47"/>
                    </a:solidFill>
                    <a:sym typeface="Wingdings"/>
                  </a:rPr>
                  <a:t> </a:t>
                </a:r>
                <a:r>
                  <a:rPr lang="en-US" dirty="0" smtClean="0">
                    <a:solidFill>
                      <a:srgbClr val="323C47"/>
                    </a:solidFill>
                    <a:sym typeface="Wingdings"/>
                  </a:rPr>
                  <a:t>higher risk exposure</a:t>
                </a:r>
                <a:endParaRPr lang="en-US" dirty="0">
                  <a:solidFill>
                    <a:srgbClr val="323C47"/>
                  </a:solidFill>
                  <a:sym typeface="Wingdings"/>
                </a:endParaRPr>
              </a:p>
              <a:p>
                <a:pPr marL="285750" indent="-285750">
                  <a:spcBef>
                    <a:spcPts val="600"/>
                  </a:spcBef>
                  <a:buFont typeface="Arial" charset="0"/>
                  <a:buChar char="•"/>
                </a:pPr>
                <a:r>
                  <a:rPr lang="en-US" b="0" dirty="0" smtClean="0">
                    <a:solidFill>
                      <a:srgbClr val="323C47"/>
                    </a:solidFill>
                    <a:latin typeface="Cambria Math" charset="0"/>
                    <a:sym typeface="Wingdings"/>
                  </a:rPr>
                  <a:t>Portfolio Value of each period: </a:t>
                </a:r>
              </a:p>
              <a:p>
                <a:pPr>
                  <a:spcBef>
                    <a:spcPts val="600"/>
                  </a:spcBef>
                </a:pPr>
                <a14:m>
                  <m:oMathPara xmlns:m="http://schemas.openxmlformats.org/officeDocument/2006/math">
                    <m:oMathParaPr>
                      <m:jc m:val="centerGroup"/>
                    </m:oMathParaPr>
                    <m:oMath xmlns:m="http://schemas.openxmlformats.org/officeDocument/2006/math">
                      <m:sSub>
                        <m:sSubPr>
                          <m:ctrlPr>
                            <a:rPr lang="en-US" sz="2400" b="0" i="1" smtClean="0">
                              <a:solidFill>
                                <a:srgbClr val="323C47"/>
                              </a:solidFill>
                              <a:latin typeface="Cambria Math" charset="0"/>
                            </a:rPr>
                          </m:ctrlPr>
                        </m:sSubPr>
                        <m:e>
                          <m:r>
                            <a:rPr lang="en-US" sz="2400" b="0" i="1" smtClean="0">
                              <a:solidFill>
                                <a:srgbClr val="323C47"/>
                              </a:solidFill>
                              <a:latin typeface="Cambria Math" charset="0"/>
                            </a:rPr>
                            <m:t>𝑉</m:t>
                          </m:r>
                        </m:e>
                        <m:sub>
                          <m:r>
                            <a:rPr lang="en-US" sz="2400" b="0" i="1" smtClean="0">
                              <a:solidFill>
                                <a:srgbClr val="323C47"/>
                              </a:solidFill>
                              <a:latin typeface="Cambria Math" charset="0"/>
                            </a:rPr>
                            <m:t>𝑡</m:t>
                          </m:r>
                          <m:r>
                            <a:rPr lang="en-US" sz="2400" b="0" i="1" smtClean="0">
                              <a:solidFill>
                                <a:srgbClr val="323C47"/>
                              </a:solidFill>
                              <a:latin typeface="Cambria Math" charset="0"/>
                            </a:rPr>
                            <m:t>+1</m:t>
                          </m:r>
                        </m:sub>
                      </m:sSub>
                      <m:r>
                        <a:rPr lang="en-US" sz="2400" b="0" i="1" smtClean="0">
                          <a:solidFill>
                            <a:srgbClr val="323C47"/>
                          </a:solidFill>
                          <a:latin typeface="Cambria Math" charset="0"/>
                        </a:rPr>
                        <m:t>=</m:t>
                      </m:r>
                      <m:sSub>
                        <m:sSubPr>
                          <m:ctrlPr>
                            <a:rPr lang="en-US" sz="2400" b="0" i="1" smtClean="0">
                              <a:solidFill>
                                <a:srgbClr val="323C47"/>
                              </a:solidFill>
                              <a:latin typeface="Cambria Math" charset="0"/>
                            </a:rPr>
                          </m:ctrlPr>
                        </m:sSubPr>
                        <m:e>
                          <m:r>
                            <a:rPr lang="en-US" sz="2400" b="0" i="1" smtClean="0">
                              <a:solidFill>
                                <a:srgbClr val="323C47"/>
                              </a:solidFill>
                              <a:latin typeface="Cambria Math" charset="0"/>
                            </a:rPr>
                            <m:t>𝑉</m:t>
                          </m:r>
                        </m:e>
                        <m:sub>
                          <m:r>
                            <a:rPr lang="en-US" sz="2400" b="0" i="1" smtClean="0">
                              <a:solidFill>
                                <a:srgbClr val="323C47"/>
                              </a:solidFill>
                              <a:latin typeface="Cambria Math" charset="0"/>
                            </a:rPr>
                            <m:t>𝑡</m:t>
                          </m:r>
                        </m:sub>
                      </m:sSub>
                      <m:r>
                        <a:rPr lang="en-US" sz="2400" b="0" i="0" smtClean="0">
                          <a:solidFill>
                            <a:srgbClr val="323C47"/>
                          </a:solidFill>
                          <a:latin typeface="Cambria Math" charset="0"/>
                        </a:rPr>
                        <m:t>+</m:t>
                      </m:r>
                      <m:sSub>
                        <m:sSubPr>
                          <m:ctrlPr>
                            <a:rPr lang="en-US" sz="2400" i="1">
                              <a:solidFill>
                                <a:srgbClr val="323C47"/>
                              </a:solidFill>
                              <a:latin typeface="Cambria Math" charset="0"/>
                            </a:rPr>
                          </m:ctrlPr>
                        </m:sSubPr>
                        <m:e>
                          <m:r>
                            <a:rPr lang="en-US" sz="2400" i="1">
                              <a:solidFill>
                                <a:srgbClr val="323C47"/>
                              </a:solidFill>
                              <a:latin typeface="Cambria Math" charset="0"/>
                            </a:rPr>
                            <m:t>𝑒</m:t>
                          </m:r>
                        </m:e>
                        <m:sub>
                          <m:r>
                            <a:rPr lang="en-US" sz="2400" i="1">
                              <a:solidFill>
                                <a:srgbClr val="323C47"/>
                              </a:solidFill>
                              <a:latin typeface="Cambria Math" charset="0"/>
                            </a:rPr>
                            <m:t>𝑡</m:t>
                          </m:r>
                        </m:sub>
                      </m:sSub>
                      <m:r>
                        <a:rPr lang="en-US" sz="2400" i="1" smtClean="0">
                          <a:solidFill>
                            <a:srgbClr val="323C47"/>
                          </a:solidFill>
                          <a:latin typeface="Cambria Math" charset="0"/>
                          <a:ea typeface="Cambria Math" charset="0"/>
                          <a:cs typeface="Cambria Math" charset="0"/>
                        </a:rPr>
                        <m:t>×</m:t>
                      </m:r>
                      <m:sSub>
                        <m:sSubPr>
                          <m:ctrlPr>
                            <a:rPr lang="en-US" sz="2400" i="1" smtClean="0">
                              <a:solidFill>
                                <a:srgbClr val="323C47"/>
                              </a:solidFill>
                              <a:latin typeface="Cambria Math" charset="0"/>
                              <a:ea typeface="Cambria Math" charset="0"/>
                              <a:cs typeface="Cambria Math" charset="0"/>
                            </a:rPr>
                          </m:ctrlPr>
                        </m:sSubPr>
                        <m:e>
                          <m:r>
                            <a:rPr lang="en-US" sz="2400" b="0" i="1" smtClean="0">
                              <a:solidFill>
                                <a:srgbClr val="323C47"/>
                              </a:solidFill>
                              <a:latin typeface="Cambria Math" charset="0"/>
                              <a:ea typeface="Cambria Math" charset="0"/>
                              <a:cs typeface="Cambria Math" charset="0"/>
                            </a:rPr>
                            <m:t>𝑟</m:t>
                          </m:r>
                        </m:e>
                        <m:sub>
                          <m:sSub>
                            <m:sSubPr>
                              <m:ctrlPr>
                                <a:rPr lang="en-US" sz="2400" b="0" i="1" smtClean="0">
                                  <a:solidFill>
                                    <a:srgbClr val="323C47"/>
                                  </a:solidFill>
                                  <a:latin typeface="Cambria Math" charset="0"/>
                                  <a:ea typeface="Cambria Math" charset="0"/>
                                  <a:cs typeface="Cambria Math" charset="0"/>
                                </a:rPr>
                              </m:ctrlPr>
                            </m:sSubPr>
                            <m:e>
                              <m:r>
                                <a:rPr lang="en-US" sz="2400" b="0" i="1" smtClean="0">
                                  <a:solidFill>
                                    <a:srgbClr val="323C47"/>
                                  </a:solidFill>
                                  <a:latin typeface="Cambria Math" charset="0"/>
                                  <a:ea typeface="Cambria Math" charset="0"/>
                                  <a:cs typeface="Cambria Math" charset="0"/>
                                </a:rPr>
                                <m:t>𝑒</m:t>
                              </m:r>
                            </m:e>
                            <m:sub>
                              <m:r>
                                <a:rPr lang="en-US" sz="2400" b="0" i="1" smtClean="0">
                                  <a:solidFill>
                                    <a:srgbClr val="323C47"/>
                                  </a:solidFill>
                                  <a:latin typeface="Cambria Math" charset="0"/>
                                  <a:ea typeface="Cambria Math" charset="0"/>
                                  <a:cs typeface="Cambria Math" charset="0"/>
                                </a:rPr>
                                <m:t>𝑡</m:t>
                              </m:r>
                            </m:sub>
                          </m:sSub>
                        </m:sub>
                      </m:sSub>
                      <m:r>
                        <a:rPr lang="en-US" sz="2400" b="0" i="1" smtClean="0">
                          <a:solidFill>
                            <a:srgbClr val="323C47"/>
                          </a:solidFill>
                          <a:latin typeface="Cambria Math" charset="0"/>
                          <a:ea typeface="Cambria Math" charset="0"/>
                          <a:cs typeface="Cambria Math" charset="0"/>
                        </a:rPr>
                        <m:t>+</m:t>
                      </m:r>
                      <m:d>
                        <m:dPr>
                          <m:ctrlPr>
                            <a:rPr lang="en-US" sz="2400" b="0" i="1" smtClean="0">
                              <a:solidFill>
                                <a:srgbClr val="323C47"/>
                              </a:solidFill>
                              <a:latin typeface="Cambria Math" charset="0"/>
                              <a:ea typeface="Cambria Math" charset="0"/>
                              <a:cs typeface="Cambria Math" charset="0"/>
                            </a:rPr>
                          </m:ctrlPr>
                        </m:dPr>
                        <m:e>
                          <m:sSub>
                            <m:sSubPr>
                              <m:ctrlPr>
                                <a:rPr lang="en-US" sz="2400" b="0" i="1" smtClean="0">
                                  <a:solidFill>
                                    <a:srgbClr val="323C47"/>
                                  </a:solidFill>
                                  <a:latin typeface="Cambria Math" charset="0"/>
                                  <a:ea typeface="Cambria Math" charset="0"/>
                                  <a:cs typeface="Cambria Math" charset="0"/>
                                </a:rPr>
                              </m:ctrlPr>
                            </m:sSubPr>
                            <m:e>
                              <m:r>
                                <a:rPr lang="en-US" sz="2400" b="0" i="1" smtClean="0">
                                  <a:solidFill>
                                    <a:srgbClr val="323C47"/>
                                  </a:solidFill>
                                  <a:latin typeface="Cambria Math" charset="0"/>
                                  <a:ea typeface="Cambria Math" charset="0"/>
                                  <a:cs typeface="Cambria Math" charset="0"/>
                                </a:rPr>
                                <m:t>𝑉</m:t>
                              </m:r>
                            </m:e>
                            <m:sub>
                              <m:r>
                                <a:rPr lang="en-US" sz="2400" b="0" i="1" smtClean="0">
                                  <a:solidFill>
                                    <a:srgbClr val="323C47"/>
                                  </a:solidFill>
                                  <a:latin typeface="Cambria Math" charset="0"/>
                                  <a:ea typeface="Cambria Math" charset="0"/>
                                  <a:cs typeface="Cambria Math" charset="0"/>
                                </a:rPr>
                                <m:t>𝑡</m:t>
                              </m:r>
                            </m:sub>
                          </m:sSub>
                          <m:r>
                            <a:rPr lang="en-US" sz="2400" b="0" i="1" smtClean="0">
                              <a:solidFill>
                                <a:srgbClr val="323C47"/>
                              </a:solidFill>
                              <a:latin typeface="Cambria Math" charset="0"/>
                              <a:ea typeface="Cambria Math" charset="0"/>
                              <a:cs typeface="Cambria Math" charset="0"/>
                            </a:rPr>
                            <m:t>−</m:t>
                          </m:r>
                          <m:sSub>
                            <m:sSubPr>
                              <m:ctrlPr>
                                <a:rPr lang="en-US" sz="2400" b="0" i="1" smtClean="0">
                                  <a:solidFill>
                                    <a:srgbClr val="323C47"/>
                                  </a:solidFill>
                                  <a:latin typeface="Cambria Math" charset="0"/>
                                  <a:ea typeface="Cambria Math" charset="0"/>
                                  <a:cs typeface="Cambria Math" charset="0"/>
                                </a:rPr>
                              </m:ctrlPr>
                            </m:sSubPr>
                            <m:e>
                              <m:r>
                                <a:rPr lang="en-US" sz="2400" b="0" i="1" smtClean="0">
                                  <a:solidFill>
                                    <a:srgbClr val="323C47"/>
                                  </a:solidFill>
                                  <a:latin typeface="Cambria Math" charset="0"/>
                                  <a:ea typeface="Cambria Math" charset="0"/>
                                  <a:cs typeface="Cambria Math" charset="0"/>
                                </a:rPr>
                                <m:t>𝑒</m:t>
                              </m:r>
                            </m:e>
                            <m:sub>
                              <m:r>
                                <a:rPr lang="en-US" sz="2400" b="0" i="1" smtClean="0">
                                  <a:solidFill>
                                    <a:srgbClr val="323C47"/>
                                  </a:solidFill>
                                  <a:latin typeface="Cambria Math" charset="0"/>
                                  <a:ea typeface="Cambria Math" charset="0"/>
                                  <a:cs typeface="Cambria Math" charset="0"/>
                                </a:rPr>
                                <m:t>𝑡</m:t>
                              </m:r>
                            </m:sub>
                          </m:sSub>
                        </m:e>
                      </m:d>
                      <m:r>
                        <a:rPr lang="en-US" sz="2400" b="0" i="1" smtClean="0">
                          <a:solidFill>
                            <a:srgbClr val="323C47"/>
                          </a:solidFill>
                          <a:latin typeface="Cambria Math" charset="0"/>
                          <a:ea typeface="Cambria Math" charset="0"/>
                          <a:cs typeface="Cambria Math" charset="0"/>
                        </a:rPr>
                        <m:t>×</m:t>
                      </m:r>
                      <m:sSub>
                        <m:sSubPr>
                          <m:ctrlPr>
                            <a:rPr lang="en-US" sz="2400" b="0" i="1" smtClean="0">
                              <a:solidFill>
                                <a:srgbClr val="323C47"/>
                              </a:solidFill>
                              <a:latin typeface="Cambria Math" charset="0"/>
                              <a:ea typeface="Cambria Math" charset="0"/>
                              <a:cs typeface="Cambria Math" charset="0"/>
                            </a:rPr>
                          </m:ctrlPr>
                        </m:sSubPr>
                        <m:e>
                          <m:r>
                            <a:rPr lang="en-US" sz="2400" b="0" i="1" smtClean="0">
                              <a:solidFill>
                                <a:srgbClr val="323C47"/>
                              </a:solidFill>
                              <a:latin typeface="Cambria Math" charset="0"/>
                              <a:ea typeface="Cambria Math" charset="0"/>
                              <a:cs typeface="Cambria Math" charset="0"/>
                            </a:rPr>
                            <m:t>𝑟</m:t>
                          </m:r>
                        </m:e>
                        <m:sub>
                          <m:sSub>
                            <m:sSubPr>
                              <m:ctrlPr>
                                <a:rPr lang="en-US" sz="2400" b="0" i="1" smtClean="0">
                                  <a:solidFill>
                                    <a:srgbClr val="323C47"/>
                                  </a:solidFill>
                                  <a:latin typeface="Cambria Math" charset="0"/>
                                  <a:ea typeface="Cambria Math" charset="0"/>
                                  <a:cs typeface="Cambria Math" charset="0"/>
                                </a:rPr>
                              </m:ctrlPr>
                            </m:sSubPr>
                            <m:e>
                              <m:r>
                                <a:rPr lang="en-US" sz="2400" b="0" i="1" smtClean="0">
                                  <a:solidFill>
                                    <a:srgbClr val="323C47"/>
                                  </a:solidFill>
                                  <a:latin typeface="Cambria Math" charset="0"/>
                                  <a:ea typeface="Cambria Math" charset="0"/>
                                  <a:cs typeface="Cambria Math" charset="0"/>
                                </a:rPr>
                                <m:t>𝐹𝐼</m:t>
                              </m:r>
                            </m:e>
                            <m:sub>
                              <m:r>
                                <a:rPr lang="en-US" sz="2400" b="0" i="1" smtClean="0">
                                  <a:solidFill>
                                    <a:srgbClr val="323C47"/>
                                  </a:solidFill>
                                  <a:latin typeface="Cambria Math" charset="0"/>
                                  <a:ea typeface="Cambria Math" charset="0"/>
                                  <a:cs typeface="Cambria Math" charset="0"/>
                                </a:rPr>
                                <m:t>𝑡</m:t>
                              </m:r>
                            </m:sub>
                          </m:sSub>
                        </m:sub>
                      </m:sSub>
                      <m:r>
                        <a:rPr lang="en-US" sz="2400" b="0" i="1" smtClean="0">
                          <a:solidFill>
                            <a:srgbClr val="323C47"/>
                          </a:solidFill>
                          <a:latin typeface="Cambria Math" charset="0"/>
                          <a:ea typeface="Cambria Math" charset="0"/>
                          <a:cs typeface="Cambria Math" charset="0"/>
                        </a:rPr>
                        <m:t>−</m:t>
                      </m:r>
                      <m:r>
                        <a:rPr lang="en-US" sz="2400" b="0" i="1" smtClean="0">
                          <a:solidFill>
                            <a:srgbClr val="323C47"/>
                          </a:solidFill>
                          <a:latin typeface="Cambria Math" charset="0"/>
                          <a:ea typeface="Cambria Math" charset="0"/>
                          <a:cs typeface="Cambria Math" charset="0"/>
                        </a:rPr>
                        <m:t>𝑚𝑜𝑛𝑡h𝑙𝑦</m:t>
                      </m:r>
                      <m:r>
                        <a:rPr lang="en-US" sz="2400" b="0" i="1" smtClean="0">
                          <a:solidFill>
                            <a:srgbClr val="323C47"/>
                          </a:solidFill>
                          <a:latin typeface="Cambria Math" charset="0"/>
                          <a:ea typeface="Cambria Math" charset="0"/>
                          <a:cs typeface="Cambria Math" charset="0"/>
                        </a:rPr>
                        <m:t> </m:t>
                      </m:r>
                      <m:r>
                        <a:rPr lang="en-US" sz="2400" b="0" i="1" smtClean="0">
                          <a:solidFill>
                            <a:srgbClr val="323C47"/>
                          </a:solidFill>
                          <a:latin typeface="Cambria Math" charset="0"/>
                          <a:ea typeface="Cambria Math" charset="0"/>
                          <a:cs typeface="Cambria Math" charset="0"/>
                        </a:rPr>
                        <m:t>𝑤𝑖𝑡h𝑑𝑟𝑎𝑤</m:t>
                      </m:r>
                    </m:oMath>
                  </m:oMathPara>
                </a14:m>
                <a:endParaRPr lang="en-US" sz="2400" dirty="0" smtClean="0">
                  <a:solidFill>
                    <a:srgbClr val="323C47"/>
                  </a:solidFill>
                </a:endParaRPr>
              </a:p>
            </p:txBody>
          </p:sp>
        </mc:Choice>
        <mc:Fallback>
          <p:sp>
            <p:nvSpPr>
              <p:cNvPr id="12" name="Rectangle 11"/>
              <p:cNvSpPr>
                <a:spLocks noRot="1" noChangeAspect="1" noMove="1" noResize="1" noEditPoints="1" noAdjustHandles="1" noChangeArrowheads="1" noChangeShapeType="1" noTextEdit="1"/>
              </p:cNvSpPr>
              <p:nvPr/>
            </p:nvSpPr>
            <p:spPr>
              <a:xfrm>
                <a:off x="342900" y="3036806"/>
                <a:ext cx="8801100" cy="3172985"/>
              </a:xfrm>
              <a:prstGeom prst="rect">
                <a:avLst/>
              </a:prstGeom>
              <a:blipFill rotWithShape="0">
                <a:blip r:embed="rId2"/>
                <a:stretch>
                  <a:fillRect l="-416" t="-960" b="-17274"/>
                </a:stretch>
              </a:blipFill>
            </p:spPr>
            <p:txBody>
              <a:bodyPr/>
              <a:lstStyle/>
              <a:p>
                <a:r>
                  <a:rPr lang="en-US">
                    <a:noFill/>
                  </a:rPr>
                  <a:t> </a:t>
                </a:r>
              </a:p>
            </p:txBody>
          </p:sp>
        </mc:Fallback>
      </mc:AlternateContent>
      <p:sp>
        <p:nvSpPr>
          <p:cNvPr id="3" name="Left Brace 2"/>
          <p:cNvSpPr/>
          <p:nvPr/>
        </p:nvSpPr>
        <p:spPr>
          <a:xfrm>
            <a:off x="3765177" y="3984510"/>
            <a:ext cx="349623" cy="64900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ectangle 12"/>
          <p:cNvSpPr/>
          <p:nvPr/>
        </p:nvSpPr>
        <p:spPr>
          <a:xfrm>
            <a:off x="922860" y="6209791"/>
            <a:ext cx="8298872" cy="246221"/>
          </a:xfrm>
          <a:prstGeom prst="rect">
            <a:avLst/>
          </a:prstGeom>
        </p:spPr>
        <p:txBody>
          <a:bodyPr wrap="square">
            <a:spAutoFit/>
          </a:bodyPr>
          <a:lstStyle/>
          <a:p>
            <a:r>
              <a:rPr lang="en-US" sz="1000" dirty="0" err="1">
                <a:solidFill>
                  <a:srgbClr val="323C47"/>
                </a:solidFill>
              </a:rPr>
              <a:t>Ameur</a:t>
            </a:r>
            <a:r>
              <a:rPr lang="en-US" sz="1000" dirty="0">
                <a:solidFill>
                  <a:srgbClr val="323C47"/>
                </a:solidFill>
              </a:rPr>
              <a:t>, H. Ben, and J.L. </a:t>
            </a:r>
            <a:r>
              <a:rPr lang="en-US" sz="1000" dirty="0" err="1">
                <a:solidFill>
                  <a:srgbClr val="323C47"/>
                </a:solidFill>
              </a:rPr>
              <a:t>Prigent</a:t>
            </a:r>
            <a:r>
              <a:rPr lang="en-US" sz="1000" dirty="0">
                <a:solidFill>
                  <a:srgbClr val="323C47"/>
                </a:solidFill>
              </a:rPr>
              <a:t>. “Portfolio Insurance: Determination of a Dynamic CPPI Multiple as Function of State Variables.” Dec. 2006</a:t>
            </a:r>
            <a:r>
              <a:rPr lang="en-US" sz="1000" dirty="0">
                <a:solidFill>
                  <a:srgbClr val="000000"/>
                </a:solidFill>
              </a:rPr>
              <a:t>.</a:t>
            </a:r>
          </a:p>
        </p:txBody>
      </p:sp>
    </p:spTree>
    <p:extLst>
      <p:ext uri="{BB962C8B-B14F-4D97-AF65-F5344CB8AC3E}">
        <p14:creationId xmlns:p14="http://schemas.microsoft.com/office/powerpoint/2010/main" val="331525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284749" y="2172475"/>
            <a:ext cx="6568333" cy="4053600"/>
          </a:xfrm>
          <a:prstGeom prst="rect">
            <a:avLst/>
          </a:prstGeom>
        </p:spPr>
      </p:pic>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22</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Constant proportion Portfolio Insurance (CPPI)</a:t>
            </a:r>
          </a:p>
        </p:txBody>
      </p:sp>
      <p:sp>
        <p:nvSpPr>
          <p:cNvPr id="11"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a:t>
            </a:r>
            <a:r>
              <a:rPr lang="en-US" sz="1800"/>
              <a:t>= 0.3</a:t>
            </a:r>
            <a:r>
              <a:rPr lang="en-US"/>
              <a:t/>
            </a:r>
            <a:br>
              <a:rPr lang="en-US"/>
            </a:br>
            <a:endParaRPr lang="en-US" b="0" i="1" cap="none" dirty="0">
              <a:solidFill>
                <a:schemeClr val="tx1"/>
              </a:solidFill>
            </a:endParaRPr>
          </a:p>
        </p:txBody>
      </p:sp>
    </p:spTree>
    <p:extLst>
      <p:ext uri="{BB962C8B-B14F-4D97-AF65-F5344CB8AC3E}">
        <p14:creationId xmlns:p14="http://schemas.microsoft.com/office/powerpoint/2010/main" val="629371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84749" y="2168875"/>
            <a:ext cx="6568333" cy="4053600"/>
          </a:xfrm>
          <a:prstGeom prst="rect">
            <a:avLst/>
          </a:prstGeom>
        </p:spPr>
      </p:pic>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Constant proportion Portfolio Insurance (CPPI)</a:t>
            </a:r>
          </a:p>
        </p:txBody>
      </p:sp>
      <p:sp>
        <p:nvSpPr>
          <p:cNvPr id="13"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 0.5</a:t>
            </a:r>
            <a:r>
              <a:rPr lang="en-US" dirty="0"/>
              <a:t/>
            </a:r>
            <a:br>
              <a:rPr lang="en-US" dirty="0"/>
            </a:br>
            <a:endParaRPr lang="en-US" b="0" i="1" cap="none" dirty="0">
              <a:solidFill>
                <a:schemeClr val="tx1"/>
              </a:solidFill>
            </a:endParaRPr>
          </a:p>
        </p:txBody>
      </p:sp>
    </p:spTree>
    <p:extLst>
      <p:ext uri="{BB962C8B-B14F-4D97-AF65-F5344CB8AC3E}">
        <p14:creationId xmlns:p14="http://schemas.microsoft.com/office/powerpoint/2010/main" val="727328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84749" y="2168875"/>
            <a:ext cx="6568333" cy="4053600"/>
          </a:xfrm>
          <a:prstGeom prst="rect">
            <a:avLst/>
          </a:prstGeom>
        </p:spPr>
      </p:pic>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24</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Constant proportion Portfolio Insurance (CPPI)</a:t>
            </a:r>
          </a:p>
        </p:txBody>
      </p:sp>
      <p:sp>
        <p:nvSpPr>
          <p:cNvPr id="11"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 0.7 </a:t>
            </a:r>
            <a:r>
              <a:rPr lang="en-US" dirty="0"/>
              <a:t/>
            </a:r>
            <a:br>
              <a:rPr lang="en-US" dirty="0"/>
            </a:br>
            <a:endParaRPr lang="en-US" b="0" i="1" cap="none" dirty="0">
              <a:solidFill>
                <a:schemeClr val="tx1"/>
              </a:solidFill>
            </a:endParaRPr>
          </a:p>
        </p:txBody>
      </p:sp>
    </p:spTree>
    <p:extLst>
      <p:ext uri="{BB962C8B-B14F-4D97-AF65-F5344CB8AC3E}">
        <p14:creationId xmlns:p14="http://schemas.microsoft.com/office/powerpoint/2010/main" val="633995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25</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CAC8C8"/>
                </a:solidFill>
              </a:rPr>
              <a:t>SORR – A Short Introduction</a:t>
            </a:r>
          </a:p>
          <a:p>
            <a:pPr>
              <a:lnSpc>
                <a:spcPct val="200000"/>
              </a:lnSpc>
            </a:pPr>
            <a:r>
              <a:rPr lang="de-DE" sz="2400" b="1" dirty="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a:solidFill>
                  <a:srgbClr val="A42036"/>
                </a:solidFill>
              </a:rPr>
              <a:t>Conclusion</a:t>
            </a:r>
            <a:endParaRPr lang="en-US" sz="2400" b="1" dirty="0">
              <a:solidFill>
                <a:srgbClr val="A42036"/>
              </a:solidFill>
            </a:endParaRPr>
          </a:p>
        </p:txBody>
      </p:sp>
    </p:spTree>
    <p:extLst>
      <p:ext uri="{BB962C8B-B14F-4D97-AF65-F5344CB8AC3E}">
        <p14:creationId xmlns:p14="http://schemas.microsoft.com/office/powerpoint/2010/main" val="3524795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26</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226503936"/>
              </p:ext>
            </p:extLst>
          </p:nvPr>
        </p:nvGraphicFramePr>
        <p:xfrm>
          <a:off x="340742" y="2221954"/>
          <a:ext cx="8444483" cy="3250211"/>
        </p:xfrm>
        <a:graphic>
          <a:graphicData uri="http://schemas.openxmlformats.org/drawingml/2006/table">
            <a:tbl>
              <a:tblPr firstRow="1" bandRow="1">
                <a:tableStyleId>{5C22544A-7EE6-4342-B048-85BDC9FD1C3A}</a:tableStyleId>
              </a:tblPr>
              <a:tblGrid>
                <a:gridCol w="1748743">
                  <a:extLst>
                    <a:ext uri="{9D8B030D-6E8A-4147-A177-3AD203B41FA5}">
                      <a16:colId xmlns:a16="http://schemas.microsoft.com/office/drawing/2014/main" xmlns="" val="20000"/>
                    </a:ext>
                  </a:extLst>
                </a:gridCol>
                <a:gridCol w="1339148">
                  <a:extLst>
                    <a:ext uri="{9D8B030D-6E8A-4147-A177-3AD203B41FA5}">
                      <a16:colId xmlns:a16="http://schemas.microsoft.com/office/drawing/2014/main" xmlns="" val="20001"/>
                    </a:ext>
                  </a:extLst>
                </a:gridCol>
                <a:gridCol w="1339148">
                  <a:extLst>
                    <a:ext uri="{9D8B030D-6E8A-4147-A177-3AD203B41FA5}">
                      <a16:colId xmlns:a16="http://schemas.microsoft.com/office/drawing/2014/main" xmlns="" val="20002"/>
                    </a:ext>
                  </a:extLst>
                </a:gridCol>
                <a:gridCol w="1339148">
                  <a:extLst>
                    <a:ext uri="{9D8B030D-6E8A-4147-A177-3AD203B41FA5}">
                      <a16:colId xmlns:a16="http://schemas.microsoft.com/office/drawing/2014/main" xmlns="" val="20003"/>
                    </a:ext>
                  </a:extLst>
                </a:gridCol>
                <a:gridCol w="1339148">
                  <a:extLst>
                    <a:ext uri="{9D8B030D-6E8A-4147-A177-3AD203B41FA5}">
                      <a16:colId xmlns:a16="http://schemas.microsoft.com/office/drawing/2014/main" xmlns="" val="20004"/>
                    </a:ext>
                  </a:extLst>
                </a:gridCol>
                <a:gridCol w="1339148">
                  <a:extLst>
                    <a:ext uri="{9D8B030D-6E8A-4147-A177-3AD203B41FA5}">
                      <a16:colId xmlns:a16="http://schemas.microsoft.com/office/drawing/2014/main" xmlns="" val="20005"/>
                    </a:ext>
                  </a:extLst>
                </a:gridCol>
              </a:tblGrid>
              <a:tr h="0">
                <a:tc>
                  <a:txBody>
                    <a:bodyPr/>
                    <a:lstStyle/>
                    <a:p>
                      <a:r>
                        <a:rPr lang="en-US" sz="1400" dirty="0">
                          <a:solidFill>
                            <a:srgbClr val="FFFFFF"/>
                          </a:solidFill>
                        </a:rPr>
                        <a:t>Utility Coverage</a:t>
                      </a:r>
                      <a:r>
                        <a:rPr lang="en-US" sz="1400" baseline="0" dirty="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St. Dev.</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Median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Kurtosis</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0"/>
                  </a:ext>
                </a:extLst>
              </a:tr>
              <a:tr h="390293">
                <a:tc>
                  <a:txBody>
                    <a:bodyPr/>
                    <a:lstStyle/>
                    <a:p>
                      <a:r>
                        <a:rPr lang="en-US" sz="1400" dirty="0">
                          <a:solidFill>
                            <a:srgbClr val="FFFFFF"/>
                          </a:solidFill>
                        </a:rPr>
                        <a:t>Constant Equity 0.1</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0.45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0.24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-2.47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16.16</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90293">
                <a:tc>
                  <a:txBody>
                    <a:bodyPr/>
                    <a:lstStyle/>
                    <a:p>
                      <a:r>
                        <a:rPr lang="en-US" sz="1400" dirty="0">
                          <a:solidFill>
                            <a:srgbClr val="FFFFFF"/>
                          </a:solidFill>
                        </a:rPr>
                        <a:t>Constant Equity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1.05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0.11</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1.06</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-0.62</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3.89</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90293">
                <a:tc>
                  <a:txBody>
                    <a:bodyPr/>
                    <a:lstStyle/>
                    <a:p>
                      <a:r>
                        <a:rPr lang="en-US" sz="1400" dirty="0">
                          <a:solidFill>
                            <a:srgbClr val="FFFFFF"/>
                          </a:solidFill>
                        </a:rPr>
                        <a:t>Constant Equity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1.45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0.09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1.62</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-0.55</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3.75</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90293">
                <a:tc>
                  <a:txBody>
                    <a:bodyPr/>
                    <a:lstStyle/>
                    <a:p>
                      <a:r>
                        <a:rPr lang="en-US" sz="1400" dirty="0">
                          <a:solidFill>
                            <a:srgbClr val="FFFFFF"/>
                          </a:solidFill>
                        </a:rPr>
                        <a:t>100 </a:t>
                      </a:r>
                      <a:r>
                        <a:rPr lang="en-US" sz="1400" baseline="0" dirty="0">
                          <a:solidFill>
                            <a:srgbClr val="FFFFFF"/>
                          </a:solidFill>
                        </a:rPr>
                        <a:t>- </a:t>
                      </a:r>
                      <a:r>
                        <a:rPr lang="en-US" sz="1400" dirty="0">
                          <a:solidFill>
                            <a:srgbClr val="FFFFFF"/>
                          </a:solidFill>
                        </a:rPr>
                        <a:t>Age</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-0.21</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7.90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-4.75</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1.31</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3.77</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90293">
                <a:tc>
                  <a:txBody>
                    <a:bodyPr/>
                    <a:lstStyle/>
                    <a:p>
                      <a:r>
                        <a:rPr lang="en-US" sz="1400" dirty="0">
                          <a:solidFill>
                            <a:srgbClr val="FFFFFF"/>
                          </a:solidFill>
                        </a:rPr>
                        <a:t>Equity 0.3 to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1.06</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0.09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1.07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3.61</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390293">
                <a:tc>
                  <a:txBody>
                    <a:bodyPr/>
                    <a:lstStyle/>
                    <a:p>
                      <a:r>
                        <a:rPr lang="en-US" sz="1400" dirty="0">
                          <a:solidFill>
                            <a:srgbClr val="FFFFFF"/>
                          </a:solidFill>
                        </a:rPr>
                        <a:t>Equity 0.6 to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1.66</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0.12</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1.66</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a:t>
                      </a:r>
                      <a:r>
                        <a:rPr lang="en-US" sz="1400" dirty="0" smtClean="0">
                          <a:solidFill>
                            <a:srgbClr val="323C47"/>
                          </a:solidFill>
                        </a:rPr>
                        <a:t>0.41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3.48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390293">
                <a:tc>
                  <a:txBody>
                    <a:bodyPr/>
                    <a:lstStyle/>
                    <a:p>
                      <a:r>
                        <a:rPr lang="en-US" sz="1400" dirty="0">
                          <a:solidFill>
                            <a:srgbClr val="FFFFFF"/>
                          </a:solidFill>
                        </a:rPr>
                        <a:t>CPPI</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0.62</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0.14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0.64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-0.88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5.66</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9"/>
                  </a:ext>
                </a:extLst>
              </a:tr>
            </a:tbl>
          </a:graphicData>
        </a:graphic>
      </p:graphicFrame>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 0.3</a:t>
            </a:r>
            <a:r>
              <a:rPr lang="en-US" dirty="0"/>
              <a:t/>
            </a:r>
            <a:br>
              <a:rPr lang="en-US" dirty="0"/>
            </a:br>
            <a:endParaRPr lang="en-US" b="0" i="1" cap="none" dirty="0">
              <a:solidFill>
                <a:schemeClr val="tx1"/>
              </a:solidFill>
            </a:endParaRPr>
          </a:p>
        </p:txBody>
      </p:sp>
    </p:spTree>
    <p:extLst>
      <p:ext uri="{BB962C8B-B14F-4D97-AF65-F5344CB8AC3E}">
        <p14:creationId xmlns:p14="http://schemas.microsoft.com/office/powerpoint/2010/main" val="1000679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27</a:t>
            </a:fld>
            <a:endParaRPr lang="en-US" dirty="0"/>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 0.5</a:t>
            </a:r>
            <a:r>
              <a:rPr lang="en-US" dirty="0"/>
              <a:t/>
            </a:r>
            <a:br>
              <a:rPr lang="en-US" dirty="0"/>
            </a:br>
            <a:endParaRPr lang="en-US" b="0" i="1" cap="none" dirty="0">
              <a:solidFill>
                <a:schemeClr val="tx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94179174"/>
              </p:ext>
            </p:extLst>
          </p:nvPr>
        </p:nvGraphicFramePr>
        <p:xfrm>
          <a:off x="342900" y="2208100"/>
          <a:ext cx="8444483" cy="3250211"/>
        </p:xfrm>
        <a:graphic>
          <a:graphicData uri="http://schemas.openxmlformats.org/drawingml/2006/table">
            <a:tbl>
              <a:tblPr firstRow="1" bandRow="1">
                <a:tableStyleId>{5C22544A-7EE6-4342-B048-85BDC9FD1C3A}</a:tableStyleId>
              </a:tblPr>
              <a:tblGrid>
                <a:gridCol w="1748743">
                  <a:extLst>
                    <a:ext uri="{9D8B030D-6E8A-4147-A177-3AD203B41FA5}">
                      <a16:colId xmlns:a16="http://schemas.microsoft.com/office/drawing/2014/main" xmlns="" val="20000"/>
                    </a:ext>
                  </a:extLst>
                </a:gridCol>
                <a:gridCol w="1339148">
                  <a:extLst>
                    <a:ext uri="{9D8B030D-6E8A-4147-A177-3AD203B41FA5}">
                      <a16:colId xmlns:a16="http://schemas.microsoft.com/office/drawing/2014/main" xmlns="" val="20001"/>
                    </a:ext>
                  </a:extLst>
                </a:gridCol>
                <a:gridCol w="1339148">
                  <a:extLst>
                    <a:ext uri="{9D8B030D-6E8A-4147-A177-3AD203B41FA5}">
                      <a16:colId xmlns:a16="http://schemas.microsoft.com/office/drawing/2014/main" xmlns="" val="20002"/>
                    </a:ext>
                  </a:extLst>
                </a:gridCol>
                <a:gridCol w="1339148">
                  <a:extLst>
                    <a:ext uri="{9D8B030D-6E8A-4147-A177-3AD203B41FA5}">
                      <a16:colId xmlns:a16="http://schemas.microsoft.com/office/drawing/2014/main" xmlns="" val="20003"/>
                    </a:ext>
                  </a:extLst>
                </a:gridCol>
                <a:gridCol w="1339148">
                  <a:extLst>
                    <a:ext uri="{9D8B030D-6E8A-4147-A177-3AD203B41FA5}">
                      <a16:colId xmlns:a16="http://schemas.microsoft.com/office/drawing/2014/main" xmlns="" val="20004"/>
                    </a:ext>
                  </a:extLst>
                </a:gridCol>
                <a:gridCol w="1339148">
                  <a:extLst>
                    <a:ext uri="{9D8B030D-6E8A-4147-A177-3AD203B41FA5}">
                      <a16:colId xmlns:a16="http://schemas.microsoft.com/office/drawing/2014/main" xmlns="" val="20005"/>
                    </a:ext>
                  </a:extLst>
                </a:gridCol>
              </a:tblGrid>
              <a:tr h="0">
                <a:tc>
                  <a:txBody>
                    <a:bodyPr/>
                    <a:lstStyle/>
                    <a:p>
                      <a:r>
                        <a:rPr lang="en-US" sz="1400" dirty="0">
                          <a:solidFill>
                            <a:srgbClr val="FFFFFF"/>
                          </a:solidFill>
                        </a:rPr>
                        <a:t>Utility Coverage</a:t>
                      </a:r>
                      <a:r>
                        <a:rPr lang="en-US" sz="1400" baseline="0" dirty="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St. Dev.</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Median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Kurtosis</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0"/>
                  </a:ext>
                </a:extLst>
              </a:tr>
              <a:tr h="390293">
                <a:tc>
                  <a:txBody>
                    <a:bodyPr/>
                    <a:lstStyle/>
                    <a:p>
                      <a:r>
                        <a:rPr lang="en-US" sz="1400" dirty="0">
                          <a:solidFill>
                            <a:srgbClr val="FFFFFF"/>
                          </a:solidFill>
                        </a:rPr>
                        <a:t>Constant Equity 0.1</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0.13</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0.50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0.26</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-2.13</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8.30</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90293">
                <a:tc>
                  <a:txBody>
                    <a:bodyPr/>
                    <a:lstStyle/>
                    <a:p>
                      <a:r>
                        <a:rPr lang="en-US" sz="1400" dirty="0">
                          <a:solidFill>
                            <a:srgbClr val="FFFFFF"/>
                          </a:solidFill>
                        </a:rPr>
                        <a:t>Constant Equity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0.63</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0.27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0.67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-2.58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18.33</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90293">
                <a:tc>
                  <a:txBody>
                    <a:bodyPr/>
                    <a:lstStyle/>
                    <a:p>
                      <a:r>
                        <a:rPr lang="en-US" sz="1400" dirty="0">
                          <a:solidFill>
                            <a:srgbClr val="FFFFFF"/>
                          </a:solidFill>
                        </a:rPr>
                        <a:t>Constant Equity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1.09</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0.28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1.14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-3.02</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27.64</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90293">
                <a:tc>
                  <a:txBody>
                    <a:bodyPr/>
                    <a:lstStyle/>
                    <a:p>
                      <a:r>
                        <a:rPr lang="en-US" sz="1400" dirty="0">
                          <a:solidFill>
                            <a:srgbClr val="FFFFFF"/>
                          </a:solidFill>
                        </a:rPr>
                        <a:t>100 </a:t>
                      </a:r>
                      <a:r>
                        <a:rPr lang="en-US" sz="1400" baseline="0" dirty="0">
                          <a:solidFill>
                            <a:srgbClr val="FFFFFF"/>
                          </a:solidFill>
                        </a:rPr>
                        <a:t>- </a:t>
                      </a:r>
                      <a:r>
                        <a:rPr lang="en-US" sz="1400" dirty="0">
                          <a:solidFill>
                            <a:srgbClr val="FFFFFF"/>
                          </a:solidFill>
                        </a:rPr>
                        <a:t>Age</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a:t>
                      </a:r>
                      <a:r>
                        <a:rPr lang="en-US" sz="1400" dirty="0" smtClean="0">
                          <a:solidFill>
                            <a:srgbClr val="323C47"/>
                          </a:solidFill>
                        </a:rPr>
                        <a:t>0.22</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8.06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a:t>
                      </a:r>
                      <a:r>
                        <a:rPr lang="en-US" sz="1400" dirty="0" smtClean="0">
                          <a:solidFill>
                            <a:srgbClr val="323C47"/>
                          </a:solidFill>
                        </a:rPr>
                        <a:t>4.97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1.27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3.69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90293">
                <a:tc>
                  <a:txBody>
                    <a:bodyPr/>
                    <a:lstStyle/>
                    <a:p>
                      <a:r>
                        <a:rPr lang="en-US" sz="1400" dirty="0">
                          <a:solidFill>
                            <a:srgbClr val="FFFFFF"/>
                          </a:solidFill>
                        </a:rPr>
                        <a:t>Equity 0.3 to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0.83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0.86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-2.11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16.11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390293">
                <a:tc>
                  <a:txBody>
                    <a:bodyPr/>
                    <a:lstStyle/>
                    <a:p>
                      <a:r>
                        <a:rPr lang="en-US" sz="1400" dirty="0">
                          <a:solidFill>
                            <a:srgbClr val="FFFFFF"/>
                          </a:solidFill>
                        </a:rPr>
                        <a:t>Equity 0.6 to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0.92</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0.32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0.97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a:t>
                      </a:r>
                      <a:r>
                        <a:rPr lang="en-US" sz="1400" dirty="0" smtClean="0">
                          <a:solidFill>
                            <a:srgbClr val="323C47"/>
                          </a:solidFill>
                        </a:rPr>
                        <a:t>2.39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17.75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390293">
                <a:tc>
                  <a:txBody>
                    <a:bodyPr/>
                    <a:lstStyle/>
                    <a:p>
                      <a:r>
                        <a:rPr lang="en-US" sz="1400" dirty="0">
                          <a:solidFill>
                            <a:srgbClr val="FFFFFF"/>
                          </a:solidFill>
                        </a:rPr>
                        <a:t>CPPI</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0.35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0.27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-2.83</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16.87</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321411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28</a:t>
            </a:fld>
            <a:endParaRPr lang="en-US" dirty="0"/>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 0.7</a:t>
            </a:r>
            <a:r>
              <a:rPr lang="en-US" dirty="0"/>
              <a:t/>
            </a:r>
            <a:br>
              <a:rPr lang="en-US" dirty="0"/>
            </a:br>
            <a:endParaRPr lang="en-US" b="0" i="1" cap="none" dirty="0">
              <a:solidFill>
                <a:schemeClr val="tx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911963806"/>
              </p:ext>
            </p:extLst>
          </p:nvPr>
        </p:nvGraphicFramePr>
        <p:xfrm>
          <a:off x="340742" y="2241640"/>
          <a:ext cx="8444483" cy="3250211"/>
        </p:xfrm>
        <a:graphic>
          <a:graphicData uri="http://schemas.openxmlformats.org/drawingml/2006/table">
            <a:tbl>
              <a:tblPr firstRow="1" bandRow="1">
                <a:tableStyleId>{5C22544A-7EE6-4342-B048-85BDC9FD1C3A}</a:tableStyleId>
              </a:tblPr>
              <a:tblGrid>
                <a:gridCol w="1748743">
                  <a:extLst>
                    <a:ext uri="{9D8B030D-6E8A-4147-A177-3AD203B41FA5}">
                      <a16:colId xmlns:a16="http://schemas.microsoft.com/office/drawing/2014/main" xmlns="" val="20000"/>
                    </a:ext>
                  </a:extLst>
                </a:gridCol>
                <a:gridCol w="1339148">
                  <a:extLst>
                    <a:ext uri="{9D8B030D-6E8A-4147-A177-3AD203B41FA5}">
                      <a16:colId xmlns:a16="http://schemas.microsoft.com/office/drawing/2014/main" xmlns="" val="20001"/>
                    </a:ext>
                  </a:extLst>
                </a:gridCol>
                <a:gridCol w="1339148">
                  <a:extLst>
                    <a:ext uri="{9D8B030D-6E8A-4147-A177-3AD203B41FA5}">
                      <a16:colId xmlns:a16="http://schemas.microsoft.com/office/drawing/2014/main" xmlns="" val="20002"/>
                    </a:ext>
                  </a:extLst>
                </a:gridCol>
                <a:gridCol w="1339148">
                  <a:extLst>
                    <a:ext uri="{9D8B030D-6E8A-4147-A177-3AD203B41FA5}">
                      <a16:colId xmlns:a16="http://schemas.microsoft.com/office/drawing/2014/main" xmlns="" val="20003"/>
                    </a:ext>
                  </a:extLst>
                </a:gridCol>
                <a:gridCol w="1339148">
                  <a:extLst>
                    <a:ext uri="{9D8B030D-6E8A-4147-A177-3AD203B41FA5}">
                      <a16:colId xmlns:a16="http://schemas.microsoft.com/office/drawing/2014/main" xmlns="" val="20004"/>
                    </a:ext>
                  </a:extLst>
                </a:gridCol>
                <a:gridCol w="1339148">
                  <a:extLst>
                    <a:ext uri="{9D8B030D-6E8A-4147-A177-3AD203B41FA5}">
                      <a16:colId xmlns:a16="http://schemas.microsoft.com/office/drawing/2014/main" xmlns="" val="20005"/>
                    </a:ext>
                  </a:extLst>
                </a:gridCol>
              </a:tblGrid>
              <a:tr h="0">
                <a:tc>
                  <a:txBody>
                    <a:bodyPr/>
                    <a:lstStyle/>
                    <a:p>
                      <a:r>
                        <a:rPr lang="en-US" sz="1400" dirty="0">
                          <a:solidFill>
                            <a:srgbClr val="FFFFFF"/>
                          </a:solidFill>
                        </a:rPr>
                        <a:t>Utility Coverage</a:t>
                      </a:r>
                      <a:r>
                        <a:rPr lang="en-US" sz="1400" baseline="0" dirty="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St. Dev.</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Median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Kurtosis</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0"/>
                  </a:ext>
                </a:extLst>
              </a:tr>
              <a:tr h="390293">
                <a:tc>
                  <a:txBody>
                    <a:bodyPr/>
                    <a:lstStyle/>
                    <a:p>
                      <a:r>
                        <a:rPr lang="en-US" sz="1400" dirty="0">
                          <a:solidFill>
                            <a:srgbClr val="FFFFFF"/>
                          </a:solidFill>
                        </a:rPr>
                        <a:t>Constant Equity 0.1</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-0.45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0.80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-0.17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-0.99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3.23</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90293">
                <a:tc>
                  <a:txBody>
                    <a:bodyPr/>
                    <a:lstStyle/>
                    <a:p>
                      <a:r>
                        <a:rPr lang="en-US" sz="1400" dirty="0">
                          <a:solidFill>
                            <a:srgbClr val="FFFFFF"/>
                          </a:solidFill>
                        </a:rPr>
                        <a:t>Constant Equity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-1.03</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1.10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-0.94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-0.39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2.15</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90293">
                <a:tc>
                  <a:txBody>
                    <a:bodyPr/>
                    <a:lstStyle/>
                    <a:p>
                      <a:r>
                        <a:rPr lang="en-US" sz="1400" dirty="0">
                          <a:solidFill>
                            <a:srgbClr val="FFFFFF"/>
                          </a:solidFill>
                        </a:rPr>
                        <a:t>Constant Equity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-2.66</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1.51</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-2.94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0.58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2.49</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90293">
                <a:tc>
                  <a:txBody>
                    <a:bodyPr/>
                    <a:lstStyle/>
                    <a:p>
                      <a:r>
                        <a:rPr lang="en-US" sz="1400" dirty="0">
                          <a:solidFill>
                            <a:srgbClr val="FFFFFF"/>
                          </a:solidFill>
                        </a:rPr>
                        <a:t>100 </a:t>
                      </a:r>
                      <a:r>
                        <a:rPr lang="en-US" sz="1400" baseline="0" dirty="0">
                          <a:solidFill>
                            <a:srgbClr val="FFFFFF"/>
                          </a:solidFill>
                        </a:rPr>
                        <a:t>- </a:t>
                      </a:r>
                      <a:r>
                        <a:rPr lang="en-US" sz="1400" dirty="0">
                          <a:solidFill>
                            <a:srgbClr val="FFFFFF"/>
                          </a:solidFill>
                        </a:rPr>
                        <a:t>Age</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1.71</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9.04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-4.53</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0.60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2.00</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90293">
                <a:tc>
                  <a:txBody>
                    <a:bodyPr/>
                    <a:lstStyle/>
                    <a:p>
                      <a:r>
                        <a:rPr lang="en-US" sz="1400" dirty="0">
                          <a:solidFill>
                            <a:srgbClr val="FFFFFF"/>
                          </a:solidFill>
                        </a:rPr>
                        <a:t>Equity 0.3 to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-0.94</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1.29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solidFill>
                            <a:srgbClr val="323C47"/>
                          </a:solidFill>
                        </a:rPr>
                        <a:t>-0.78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-0.43</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2.02</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390293">
                <a:tc>
                  <a:txBody>
                    <a:bodyPr/>
                    <a:lstStyle/>
                    <a:p>
                      <a:r>
                        <a:rPr lang="en-US" sz="1400" dirty="0">
                          <a:solidFill>
                            <a:srgbClr val="FFFFFF"/>
                          </a:solidFill>
                        </a:rPr>
                        <a:t>Equity 0.6 to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-2.49</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1.39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-2.69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2.41</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390293">
                <a:tc>
                  <a:txBody>
                    <a:bodyPr/>
                    <a:lstStyle/>
                    <a:p>
                      <a:r>
                        <a:rPr lang="en-US" sz="1400" dirty="0">
                          <a:solidFill>
                            <a:srgbClr val="FFFFFF"/>
                          </a:solidFill>
                        </a:rPr>
                        <a:t>CPPI</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-0.18</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0.70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0.10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-1.79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6.22</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1358647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E0311F-8D65-B745-809A-AFCF6C8B97BD}"/>
              </a:ext>
            </a:extLst>
          </p:cNvPr>
          <p:cNvSpPr>
            <a:spLocks noGrp="1"/>
          </p:cNvSpPr>
          <p:nvPr>
            <p:ph type="title"/>
          </p:nvPr>
        </p:nvSpPr>
        <p:spPr/>
        <p:txBody>
          <a:bodyPr/>
          <a:lstStyle/>
          <a:p>
            <a:r>
              <a:rPr lang="en-US" sz="3600" dirty="0"/>
              <a:t>Justification of assumptions</a:t>
            </a:r>
          </a:p>
        </p:txBody>
      </p:sp>
      <p:sp>
        <p:nvSpPr>
          <p:cNvPr id="4" name="Slide Number Placeholder 3">
            <a:extLst>
              <a:ext uri="{FF2B5EF4-FFF2-40B4-BE49-F238E27FC236}">
                <a16:creationId xmlns:a16="http://schemas.microsoft.com/office/drawing/2014/main" xmlns="" id="{C4BC6D5A-621C-7D47-819E-0753282E895A}"/>
              </a:ext>
            </a:extLst>
          </p:cNvPr>
          <p:cNvSpPr>
            <a:spLocks noGrp="1"/>
          </p:cNvSpPr>
          <p:nvPr>
            <p:ph type="sldNum" sz="quarter" idx="10"/>
          </p:nvPr>
        </p:nvSpPr>
        <p:spPr/>
        <p:txBody>
          <a:bodyPr/>
          <a:lstStyle/>
          <a:p>
            <a:fld id="{026A839D-8BA3-EB44-8091-71BB10A77D74}" type="slidenum">
              <a:rPr lang="en-US" smtClean="0"/>
              <a:pPr/>
              <a:t>29</a:t>
            </a:fld>
            <a:endParaRPr lang="en-US" dirty="0"/>
          </a:p>
        </p:txBody>
      </p:sp>
      <p:sp>
        <p:nvSpPr>
          <p:cNvPr id="5" name="Rectangle 4"/>
          <p:cNvSpPr/>
          <p:nvPr/>
        </p:nvSpPr>
        <p:spPr>
          <a:xfrm>
            <a:off x="654073" y="1862386"/>
            <a:ext cx="7716981" cy="4216539"/>
          </a:xfrm>
          <a:prstGeom prst="rect">
            <a:avLst/>
          </a:prstGeom>
        </p:spPr>
        <p:txBody>
          <a:bodyPr wrap="square">
            <a:spAutoFit/>
          </a:bodyPr>
          <a:lstStyle/>
          <a:p>
            <a:r>
              <a:rPr lang="en-US" sz="2000" dirty="0">
                <a:solidFill>
                  <a:srgbClr val="323C47"/>
                </a:solidFill>
              </a:rPr>
              <a:t>Initial Value at retirement &amp; Monthly Withdraw</a:t>
            </a:r>
            <a:r>
              <a:rPr lang="en-US" sz="2000" dirty="0" smtClean="0">
                <a:solidFill>
                  <a:srgbClr val="323C47"/>
                </a:solidFill>
              </a:rPr>
              <a:t>:</a:t>
            </a:r>
          </a:p>
          <a:p>
            <a:endParaRPr lang="en-US" sz="2000" dirty="0">
              <a:solidFill>
                <a:srgbClr val="323C47"/>
              </a:solidFill>
            </a:endParaRPr>
          </a:p>
          <a:p>
            <a:pPr marL="342900" indent="-342900">
              <a:buFont typeface="Arial" charset="0"/>
              <a:buChar char="•"/>
            </a:pPr>
            <a:r>
              <a:rPr lang="en-US" sz="1700" dirty="0">
                <a:solidFill>
                  <a:srgbClr val="323C47"/>
                </a:solidFill>
              </a:rPr>
              <a:t>We assume the initial value to be $1 million and monthly withdraw to be $3333 before inflation adjustment, representing 4% of initial value per year throughout the period.</a:t>
            </a:r>
          </a:p>
          <a:p>
            <a:pPr marL="342900" indent="-342900">
              <a:buFont typeface="Arial" charset="0"/>
              <a:buChar char="•"/>
            </a:pPr>
            <a:r>
              <a:rPr lang="en-US" sz="1700" dirty="0">
                <a:solidFill>
                  <a:srgbClr val="323C47"/>
                </a:solidFill>
              </a:rPr>
              <a:t>These are arbitrary assumptions, but as long as 4% doesn’t change, results of analysis won’t be influenced. </a:t>
            </a:r>
          </a:p>
          <a:p>
            <a:endParaRPr lang="en-US" dirty="0">
              <a:solidFill>
                <a:srgbClr val="323C47"/>
              </a:solidFill>
            </a:endParaRPr>
          </a:p>
          <a:p>
            <a:r>
              <a:rPr lang="en-US" sz="2000" dirty="0">
                <a:solidFill>
                  <a:srgbClr val="323C47"/>
                </a:solidFill>
              </a:rPr>
              <a:t>Takeaway: </a:t>
            </a:r>
            <a:endParaRPr lang="en-US" sz="2000" dirty="0" smtClean="0">
              <a:solidFill>
                <a:srgbClr val="323C47"/>
              </a:solidFill>
            </a:endParaRPr>
          </a:p>
          <a:p>
            <a:endParaRPr lang="en-US" sz="2000" dirty="0">
              <a:solidFill>
                <a:srgbClr val="323C47"/>
              </a:solidFill>
            </a:endParaRPr>
          </a:p>
          <a:p>
            <a:r>
              <a:rPr lang="en-US" sz="1700" dirty="0">
                <a:solidFill>
                  <a:srgbClr val="323C47"/>
                </a:solidFill>
              </a:rPr>
              <a:t>1. Results stay the same as withdraw stays at 4% </a:t>
            </a:r>
          </a:p>
          <a:p>
            <a:r>
              <a:rPr lang="en-US" sz="1700" dirty="0">
                <a:solidFill>
                  <a:srgbClr val="323C47"/>
                </a:solidFill>
              </a:rPr>
              <a:t>2. If withdraw stays at 40k per year, the more initial value is, the more chance that the fund will meet commitment</a:t>
            </a:r>
          </a:p>
          <a:p>
            <a:r>
              <a:rPr lang="en-US" sz="1700" dirty="0">
                <a:solidFill>
                  <a:srgbClr val="323C47"/>
                </a:solidFill>
              </a:rPr>
              <a:t>3. If initial value stays at $1 million, the more monthly withdraw is, the more chance that the fund will fail to meet commitment</a:t>
            </a:r>
            <a:endParaRPr lang="en-US" sz="1700" dirty="0">
              <a:solidFill>
                <a:srgbClr val="323C47"/>
              </a:solidFill>
            </a:endParaRPr>
          </a:p>
        </p:txBody>
      </p:sp>
    </p:spTree>
    <p:extLst>
      <p:ext uri="{BB962C8B-B14F-4D97-AF65-F5344CB8AC3E}">
        <p14:creationId xmlns:p14="http://schemas.microsoft.com/office/powerpoint/2010/main" val="1680679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8444484" cy="1584960"/>
          </a:xfrm>
        </p:spPr>
        <p:txBody>
          <a:bodyPr/>
          <a:lstStyle/>
          <a:p>
            <a:r>
              <a:rPr lang="en-US" dirty="0"/>
              <a:t/>
            </a:r>
            <a:br>
              <a:rPr lang="en-US" dirty="0"/>
            </a:br>
            <a:r>
              <a:rPr lang="en-US" dirty="0"/>
              <a:t>AGENDA</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3</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323C47"/>
                </a:solidFill>
              </a:rPr>
              <a:t>SORR – A Short Introduction</a:t>
            </a:r>
          </a:p>
          <a:p>
            <a:pPr>
              <a:lnSpc>
                <a:spcPct val="200000"/>
              </a:lnSpc>
            </a:pPr>
            <a:r>
              <a:rPr lang="de-DE" sz="2400" b="1" dirty="0">
                <a:solidFill>
                  <a:srgbClr val="323C47"/>
                </a:solidFill>
              </a:rPr>
              <a:t>Methodology</a:t>
            </a:r>
          </a:p>
          <a:p>
            <a:pPr>
              <a:lnSpc>
                <a:spcPct val="200000"/>
              </a:lnSpc>
            </a:pPr>
            <a:r>
              <a:rPr lang="de-DE" sz="2400" b="1" dirty="0">
                <a:solidFill>
                  <a:srgbClr val="323C47"/>
                </a:solidFill>
              </a:rPr>
              <a:t>Utility </a:t>
            </a:r>
            <a:r>
              <a:rPr lang="de-DE" sz="2400" b="1" dirty="0" err="1">
                <a:solidFill>
                  <a:srgbClr val="323C47"/>
                </a:solidFill>
              </a:rPr>
              <a:t>Maximization</a:t>
            </a:r>
            <a:r>
              <a:rPr lang="de-DE" sz="2400" b="1" dirty="0">
                <a:solidFill>
                  <a:srgbClr val="323C47"/>
                </a:solidFill>
              </a:rPr>
              <a:t> </a:t>
            </a:r>
            <a:r>
              <a:rPr lang="de-DE" sz="2400" b="1" dirty="0" err="1">
                <a:solidFill>
                  <a:srgbClr val="323C47"/>
                </a:solidFill>
              </a:rPr>
              <a:t>with</a:t>
            </a:r>
            <a:r>
              <a:rPr lang="de-DE" sz="2400" b="1" dirty="0">
                <a:solidFill>
                  <a:srgbClr val="323C47"/>
                </a:solidFill>
              </a:rPr>
              <a:t> </a:t>
            </a:r>
            <a:r>
              <a:rPr lang="de-DE" sz="2400" b="1" dirty="0" err="1">
                <a:solidFill>
                  <a:srgbClr val="323C47"/>
                </a:solidFill>
              </a:rPr>
              <a:t>Static</a:t>
            </a:r>
            <a:r>
              <a:rPr lang="de-DE" sz="2400" b="1" dirty="0">
                <a:solidFill>
                  <a:srgbClr val="323C47"/>
                </a:solidFill>
              </a:rPr>
              <a:t> </a:t>
            </a:r>
            <a:r>
              <a:rPr lang="de-DE" sz="2400" b="1" dirty="0" err="1">
                <a:solidFill>
                  <a:srgbClr val="323C47"/>
                </a:solidFill>
              </a:rPr>
              <a:t>Glidepaths</a:t>
            </a:r>
            <a:endParaRPr lang="de-DE" sz="2400" b="1" dirty="0">
              <a:solidFill>
                <a:srgbClr val="323C47"/>
              </a:solidFill>
            </a:endParaRPr>
          </a:p>
          <a:p>
            <a:pPr>
              <a:lnSpc>
                <a:spcPct val="200000"/>
              </a:lnSpc>
            </a:pPr>
            <a:r>
              <a:rPr lang="de-DE" sz="2400" b="1" dirty="0">
                <a:solidFill>
                  <a:srgbClr val="323C47"/>
                </a:solidFill>
              </a:rPr>
              <a:t>Utility </a:t>
            </a:r>
            <a:r>
              <a:rPr lang="de-DE" sz="2400" b="1" dirty="0" err="1">
                <a:solidFill>
                  <a:srgbClr val="323C47"/>
                </a:solidFill>
              </a:rPr>
              <a:t>Maximization</a:t>
            </a:r>
            <a:r>
              <a:rPr lang="de-DE" sz="2400" b="1" dirty="0">
                <a:solidFill>
                  <a:srgbClr val="323C47"/>
                </a:solidFill>
              </a:rPr>
              <a:t> </a:t>
            </a:r>
            <a:r>
              <a:rPr lang="de-DE" sz="2400" b="1" dirty="0" err="1">
                <a:solidFill>
                  <a:srgbClr val="323C47"/>
                </a:solidFill>
              </a:rPr>
              <a:t>with</a:t>
            </a:r>
            <a:r>
              <a:rPr lang="de-DE" sz="2400" b="1" dirty="0">
                <a:solidFill>
                  <a:srgbClr val="323C47"/>
                </a:solidFill>
              </a:rPr>
              <a:t> Dynamic </a:t>
            </a:r>
            <a:r>
              <a:rPr lang="de-DE" sz="2400" b="1" dirty="0" err="1">
                <a:solidFill>
                  <a:srgbClr val="323C47"/>
                </a:solidFill>
              </a:rPr>
              <a:t>Glidepaths</a:t>
            </a:r>
            <a:endParaRPr lang="de-DE" sz="2400" b="1" dirty="0">
              <a:solidFill>
                <a:srgbClr val="323C47"/>
              </a:solidFill>
            </a:endParaRPr>
          </a:p>
          <a:p>
            <a:pPr>
              <a:lnSpc>
                <a:spcPct val="200000"/>
              </a:lnSpc>
            </a:pPr>
            <a:r>
              <a:rPr lang="de-DE" sz="2400" b="1" dirty="0">
                <a:solidFill>
                  <a:srgbClr val="323C47"/>
                </a:solidFill>
              </a:rPr>
              <a:t>Conclusion</a:t>
            </a:r>
            <a:endParaRPr lang="en-US" sz="2400" b="1" dirty="0">
              <a:solidFill>
                <a:srgbClr val="323C47"/>
              </a:solidFill>
            </a:endParaRPr>
          </a:p>
        </p:txBody>
      </p:sp>
    </p:spTree>
    <p:extLst>
      <p:ext uri="{BB962C8B-B14F-4D97-AF65-F5344CB8AC3E}">
        <p14:creationId xmlns:p14="http://schemas.microsoft.com/office/powerpoint/2010/main" val="804261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014222-529C-5244-9805-A55F928EC6BF}"/>
              </a:ext>
            </a:extLst>
          </p:cNvPr>
          <p:cNvSpPr>
            <a:spLocks noGrp="1"/>
          </p:cNvSpPr>
          <p:nvPr>
            <p:ph type="title"/>
          </p:nvPr>
        </p:nvSpPr>
        <p:spPr/>
        <p:txBody>
          <a:bodyPr/>
          <a:lstStyle/>
          <a:p>
            <a:r>
              <a:rPr lang="en-US" sz="3600" dirty="0"/>
              <a:t>Justification of assumptions</a:t>
            </a:r>
          </a:p>
        </p:txBody>
      </p:sp>
      <p:sp>
        <p:nvSpPr>
          <p:cNvPr id="3" name="Content Placeholder 2">
            <a:extLst>
              <a:ext uri="{FF2B5EF4-FFF2-40B4-BE49-F238E27FC236}">
                <a16:creationId xmlns:a16="http://schemas.microsoft.com/office/drawing/2014/main" xmlns="" id="{DE418A11-CD6F-BF48-874F-BC8CA351B54A}"/>
              </a:ext>
            </a:extLst>
          </p:cNvPr>
          <p:cNvSpPr>
            <a:spLocks noGrp="1"/>
          </p:cNvSpPr>
          <p:nvPr>
            <p:ph idx="1"/>
          </p:nvPr>
        </p:nvSpPr>
        <p:spPr>
          <a:xfrm>
            <a:off x="300554" y="1836220"/>
            <a:ext cx="8540206" cy="4066423"/>
          </a:xfrm>
        </p:spPr>
        <p:txBody>
          <a:bodyPr/>
          <a:lstStyle/>
          <a:p>
            <a:r>
              <a:rPr lang="en-US" dirty="0"/>
              <a:t>					Gamma &amp; Lambda</a:t>
            </a:r>
          </a:p>
          <a:p>
            <a:endParaRPr lang="en-US" dirty="0"/>
          </a:p>
          <a:p>
            <a:endParaRPr lang="en-US" dirty="0"/>
          </a:p>
        </p:txBody>
      </p:sp>
      <p:sp>
        <p:nvSpPr>
          <p:cNvPr id="4" name="Slide Number Placeholder 3">
            <a:extLst>
              <a:ext uri="{FF2B5EF4-FFF2-40B4-BE49-F238E27FC236}">
                <a16:creationId xmlns:a16="http://schemas.microsoft.com/office/drawing/2014/main" xmlns="" id="{3BA874C8-3DF8-5741-A658-3659CA589603}"/>
              </a:ext>
            </a:extLst>
          </p:cNvPr>
          <p:cNvSpPr>
            <a:spLocks noGrp="1"/>
          </p:cNvSpPr>
          <p:nvPr>
            <p:ph type="sldNum" sz="quarter" idx="10"/>
          </p:nvPr>
        </p:nvSpPr>
        <p:spPr/>
        <p:txBody>
          <a:bodyPr/>
          <a:lstStyle/>
          <a:p>
            <a:fld id="{026A839D-8BA3-EB44-8091-71BB10A77D74}" type="slidenum">
              <a:rPr lang="en-US" smtClean="0"/>
              <a:pPr/>
              <a:t>30</a:t>
            </a:fld>
            <a:endParaRPr lang="en-US" dirty="0"/>
          </a:p>
        </p:txBody>
      </p:sp>
      <p:pic>
        <p:nvPicPr>
          <p:cNvPr id="6" name="Picture 5">
            <a:extLst>
              <a:ext uri="{FF2B5EF4-FFF2-40B4-BE49-F238E27FC236}">
                <a16:creationId xmlns:a16="http://schemas.microsoft.com/office/drawing/2014/main" xmlns="" id="{50D8AA9D-B479-B346-AC0C-8BA679481715}"/>
              </a:ext>
            </a:extLst>
          </p:cNvPr>
          <p:cNvPicPr>
            <a:picLocks noChangeAspect="1"/>
          </p:cNvPicPr>
          <p:nvPr/>
        </p:nvPicPr>
        <p:blipFill>
          <a:blip r:embed="rId2"/>
          <a:stretch>
            <a:fillRect/>
          </a:stretch>
        </p:blipFill>
        <p:spPr>
          <a:xfrm>
            <a:off x="313371" y="4418785"/>
            <a:ext cx="2476617" cy="2350595"/>
          </a:xfrm>
          <a:prstGeom prst="rect">
            <a:avLst/>
          </a:prstGeom>
        </p:spPr>
      </p:pic>
      <p:pic>
        <p:nvPicPr>
          <p:cNvPr id="8" name="Picture 7">
            <a:extLst>
              <a:ext uri="{FF2B5EF4-FFF2-40B4-BE49-F238E27FC236}">
                <a16:creationId xmlns:a16="http://schemas.microsoft.com/office/drawing/2014/main" xmlns="" id="{3806EF5A-CC32-244C-9D03-5FC9EDA18CCC}"/>
              </a:ext>
            </a:extLst>
          </p:cNvPr>
          <p:cNvPicPr>
            <a:picLocks noChangeAspect="1"/>
          </p:cNvPicPr>
          <p:nvPr/>
        </p:nvPicPr>
        <p:blipFill>
          <a:blip r:embed="rId3"/>
          <a:stretch>
            <a:fillRect/>
          </a:stretch>
        </p:blipFill>
        <p:spPr>
          <a:xfrm>
            <a:off x="6281628" y="4476998"/>
            <a:ext cx="2476617" cy="2350594"/>
          </a:xfrm>
          <a:prstGeom prst="rect">
            <a:avLst/>
          </a:prstGeom>
        </p:spPr>
      </p:pic>
      <p:pic>
        <p:nvPicPr>
          <p:cNvPr id="10" name="Picture 9">
            <a:extLst>
              <a:ext uri="{FF2B5EF4-FFF2-40B4-BE49-F238E27FC236}">
                <a16:creationId xmlns:a16="http://schemas.microsoft.com/office/drawing/2014/main" xmlns="" id="{B898A68D-40B8-8840-A1A3-32E20E4C8DDC}"/>
              </a:ext>
            </a:extLst>
          </p:cNvPr>
          <p:cNvPicPr>
            <a:picLocks noChangeAspect="1"/>
          </p:cNvPicPr>
          <p:nvPr/>
        </p:nvPicPr>
        <p:blipFill>
          <a:blip r:embed="rId4"/>
          <a:stretch>
            <a:fillRect/>
          </a:stretch>
        </p:blipFill>
        <p:spPr>
          <a:xfrm>
            <a:off x="3411665" y="2184521"/>
            <a:ext cx="2476617" cy="2350594"/>
          </a:xfrm>
          <a:prstGeom prst="rect">
            <a:avLst/>
          </a:prstGeom>
        </p:spPr>
      </p:pic>
      <p:pic>
        <p:nvPicPr>
          <p:cNvPr id="14" name="Picture 13">
            <a:extLst>
              <a:ext uri="{FF2B5EF4-FFF2-40B4-BE49-F238E27FC236}">
                <a16:creationId xmlns:a16="http://schemas.microsoft.com/office/drawing/2014/main" xmlns="" id="{B1022820-374A-3E4E-A05F-1633483C81EF}"/>
              </a:ext>
            </a:extLst>
          </p:cNvPr>
          <p:cNvPicPr>
            <a:picLocks noChangeAspect="1"/>
          </p:cNvPicPr>
          <p:nvPr/>
        </p:nvPicPr>
        <p:blipFill>
          <a:blip r:embed="rId5"/>
          <a:stretch>
            <a:fillRect/>
          </a:stretch>
        </p:blipFill>
        <p:spPr>
          <a:xfrm>
            <a:off x="6330043" y="2296313"/>
            <a:ext cx="2428202" cy="2304643"/>
          </a:xfrm>
          <a:prstGeom prst="rect">
            <a:avLst/>
          </a:prstGeom>
        </p:spPr>
      </p:pic>
      <p:pic>
        <p:nvPicPr>
          <p:cNvPr id="16" name="Picture 15">
            <a:extLst>
              <a:ext uri="{FF2B5EF4-FFF2-40B4-BE49-F238E27FC236}">
                <a16:creationId xmlns:a16="http://schemas.microsoft.com/office/drawing/2014/main" xmlns="" id="{97D0E90A-5412-4E4D-961E-BD1BF06FBCC1}"/>
              </a:ext>
            </a:extLst>
          </p:cNvPr>
          <p:cNvPicPr>
            <a:picLocks noChangeAspect="1"/>
          </p:cNvPicPr>
          <p:nvPr/>
        </p:nvPicPr>
        <p:blipFill>
          <a:blip r:embed="rId6"/>
          <a:stretch>
            <a:fillRect/>
          </a:stretch>
        </p:blipFill>
        <p:spPr>
          <a:xfrm>
            <a:off x="374605" y="2242638"/>
            <a:ext cx="2354151" cy="2234360"/>
          </a:xfrm>
          <a:prstGeom prst="rect">
            <a:avLst/>
          </a:prstGeom>
        </p:spPr>
      </p:pic>
      <p:pic>
        <p:nvPicPr>
          <p:cNvPr id="18" name="Picture 17">
            <a:extLst>
              <a:ext uri="{FF2B5EF4-FFF2-40B4-BE49-F238E27FC236}">
                <a16:creationId xmlns:a16="http://schemas.microsoft.com/office/drawing/2014/main" xmlns="" id="{076D8134-3D4E-5541-9ADF-D5AEFA80AAEF}"/>
              </a:ext>
            </a:extLst>
          </p:cNvPr>
          <p:cNvPicPr>
            <a:picLocks noChangeAspect="1"/>
          </p:cNvPicPr>
          <p:nvPr/>
        </p:nvPicPr>
        <p:blipFill>
          <a:blip r:embed="rId7"/>
          <a:stretch>
            <a:fillRect/>
          </a:stretch>
        </p:blipFill>
        <p:spPr>
          <a:xfrm>
            <a:off x="3435872" y="4476998"/>
            <a:ext cx="2428202" cy="2304643"/>
          </a:xfrm>
          <a:prstGeom prst="rect">
            <a:avLst/>
          </a:prstGeom>
        </p:spPr>
      </p:pic>
    </p:spTree>
    <p:extLst>
      <p:ext uri="{BB962C8B-B14F-4D97-AF65-F5344CB8AC3E}">
        <p14:creationId xmlns:p14="http://schemas.microsoft.com/office/powerpoint/2010/main" val="1333426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pPr algn="ctr"/>
            <a:r>
              <a:rPr lang="en-US" altLang="zh-CN" dirty="0"/>
              <a:t>Thank you </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31</a:t>
            </a:fld>
            <a:endParaRPr lang="en-US" dirty="0"/>
          </a:p>
        </p:txBody>
      </p:sp>
    </p:spTree>
    <p:extLst>
      <p:ext uri="{BB962C8B-B14F-4D97-AF65-F5344CB8AC3E}">
        <p14:creationId xmlns:p14="http://schemas.microsoft.com/office/powerpoint/2010/main" val="2320206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4" name="Slide Number Placeholder 3"/>
          <p:cNvSpPr>
            <a:spLocks noGrp="1"/>
          </p:cNvSpPr>
          <p:nvPr>
            <p:ph type="sldNum" sz="quarter" idx="10"/>
          </p:nvPr>
        </p:nvSpPr>
        <p:spPr/>
        <p:txBody>
          <a:bodyPr/>
          <a:lstStyle/>
          <a:p>
            <a:fld id="{026A839D-8BA3-EB44-8091-71BB10A77D74}" type="slidenum">
              <a:rPr lang="en-US" smtClean="0"/>
              <a:pPr/>
              <a:t>32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981" y="2326134"/>
            <a:ext cx="5416471" cy="4060806"/>
          </a:xfrm>
          <a:prstGeom prst="rect">
            <a:avLst/>
          </a:prstGeom>
        </p:spPr>
      </p:pic>
      <p:sp>
        <p:nvSpPr>
          <p:cNvPr id="6" name="TextBox 5"/>
          <p:cNvSpPr txBox="1"/>
          <p:nvPr/>
        </p:nvSpPr>
        <p:spPr>
          <a:xfrm>
            <a:off x="2607234" y="1827536"/>
            <a:ext cx="5056909" cy="461217"/>
          </a:xfrm>
          <a:prstGeom prst="rect">
            <a:avLst/>
          </a:prstGeom>
          <a:noFill/>
        </p:spPr>
        <p:txBody>
          <a:bodyPr wrap="square" rtlCol="0">
            <a:spAutoFit/>
          </a:bodyPr>
          <a:lstStyle/>
          <a:p>
            <a:pPr>
              <a:lnSpc>
                <a:spcPct val="120000"/>
              </a:lnSpc>
            </a:pPr>
            <a:r>
              <a:rPr lang="en-US" sz="2200" b="1" dirty="0" smtClean="0">
                <a:solidFill>
                  <a:srgbClr val="323C47"/>
                </a:solidFill>
                <a:latin typeface="Arial" charset="0"/>
              </a:rPr>
              <a:t>When initial endowment = 30,000</a:t>
            </a:r>
          </a:p>
        </p:txBody>
      </p:sp>
    </p:spTree>
    <p:extLst>
      <p:ext uri="{BB962C8B-B14F-4D97-AF65-F5344CB8AC3E}">
        <p14:creationId xmlns:p14="http://schemas.microsoft.com/office/powerpoint/2010/main" val="384391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4" name="Slide Number Placeholder 3"/>
          <p:cNvSpPr>
            <a:spLocks noGrp="1"/>
          </p:cNvSpPr>
          <p:nvPr>
            <p:ph type="sldNum" sz="quarter" idx="10"/>
          </p:nvPr>
        </p:nvSpPr>
        <p:spPr/>
        <p:txBody>
          <a:bodyPr/>
          <a:lstStyle/>
          <a:p>
            <a:fld id="{026A839D-8BA3-EB44-8091-71BB10A77D74}" type="slidenum">
              <a:rPr lang="en-US" smtClean="0"/>
              <a:pPr/>
              <a:t>33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542" y="2109670"/>
            <a:ext cx="6151418" cy="4611806"/>
          </a:xfrm>
          <a:prstGeom prst="rect">
            <a:avLst/>
          </a:prstGeom>
        </p:spPr>
      </p:pic>
      <p:sp>
        <p:nvSpPr>
          <p:cNvPr id="7" name="TextBox 6"/>
          <p:cNvSpPr txBox="1"/>
          <p:nvPr/>
        </p:nvSpPr>
        <p:spPr>
          <a:xfrm>
            <a:off x="2426763" y="1716700"/>
            <a:ext cx="5056909" cy="461217"/>
          </a:xfrm>
          <a:prstGeom prst="rect">
            <a:avLst/>
          </a:prstGeom>
          <a:noFill/>
        </p:spPr>
        <p:txBody>
          <a:bodyPr wrap="square" rtlCol="0">
            <a:spAutoFit/>
          </a:bodyPr>
          <a:lstStyle/>
          <a:p>
            <a:pPr>
              <a:lnSpc>
                <a:spcPct val="120000"/>
              </a:lnSpc>
            </a:pPr>
            <a:r>
              <a:rPr lang="en-US" sz="2200" b="1" dirty="0" smtClean="0">
                <a:solidFill>
                  <a:srgbClr val="323C47"/>
                </a:solidFill>
                <a:latin typeface="Arial" charset="0"/>
              </a:rPr>
              <a:t>When initial endowment = 30,000</a:t>
            </a:r>
          </a:p>
        </p:txBody>
      </p:sp>
    </p:spTree>
    <p:extLst>
      <p:ext uri="{BB962C8B-B14F-4D97-AF65-F5344CB8AC3E}">
        <p14:creationId xmlns:p14="http://schemas.microsoft.com/office/powerpoint/2010/main" val="2136648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4" name="Slide Number Placeholder 3"/>
          <p:cNvSpPr>
            <a:spLocks noGrp="1"/>
          </p:cNvSpPr>
          <p:nvPr>
            <p:ph type="sldNum" sz="quarter" idx="10"/>
          </p:nvPr>
        </p:nvSpPr>
        <p:spPr/>
        <p:txBody>
          <a:bodyPr/>
          <a:lstStyle/>
          <a:p>
            <a:fld id="{026A839D-8BA3-EB44-8091-71BB10A77D74}" type="slidenum">
              <a:rPr lang="en-US" smtClean="0"/>
              <a:pPr/>
              <a:t>34</a:t>
            </a:fld>
            <a:endParaRPr lang="en-US" dirty="0"/>
          </a:p>
        </p:txBody>
      </p:sp>
      <p:pic>
        <p:nvPicPr>
          <p:cNvPr id="5" name="Picture 4"/>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2101872" y="2450857"/>
            <a:ext cx="5413248" cy="4059936"/>
          </a:xfrm>
          <a:prstGeom prst="rect">
            <a:avLst/>
          </a:prstGeom>
        </p:spPr>
      </p:pic>
      <p:sp>
        <p:nvSpPr>
          <p:cNvPr id="6" name="TextBox 5"/>
          <p:cNvSpPr txBox="1"/>
          <p:nvPr/>
        </p:nvSpPr>
        <p:spPr>
          <a:xfrm>
            <a:off x="2607234" y="1827536"/>
            <a:ext cx="5056909" cy="461217"/>
          </a:xfrm>
          <a:prstGeom prst="rect">
            <a:avLst/>
          </a:prstGeom>
          <a:noFill/>
        </p:spPr>
        <p:txBody>
          <a:bodyPr wrap="square" rtlCol="0">
            <a:spAutoFit/>
          </a:bodyPr>
          <a:lstStyle/>
          <a:p>
            <a:pPr>
              <a:lnSpc>
                <a:spcPct val="120000"/>
              </a:lnSpc>
            </a:pPr>
            <a:r>
              <a:rPr lang="en-US" sz="2200" b="1" dirty="0" smtClean="0">
                <a:solidFill>
                  <a:srgbClr val="323C47"/>
                </a:solidFill>
                <a:latin typeface="Arial" charset="0"/>
              </a:rPr>
              <a:t>When initial endowment = 50,000</a:t>
            </a:r>
          </a:p>
        </p:txBody>
      </p:sp>
    </p:spTree>
    <p:extLst>
      <p:ext uri="{BB962C8B-B14F-4D97-AF65-F5344CB8AC3E}">
        <p14:creationId xmlns:p14="http://schemas.microsoft.com/office/powerpoint/2010/main" val="1041982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pic>
        <p:nvPicPr>
          <p:cNvPr id="5" name="Content Placeholder 4"/>
          <p:cNvPicPr preferRelativeResize="0">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857930" y="2058987"/>
            <a:ext cx="6153912" cy="4608576"/>
          </a:xfrm>
        </p:spPr>
      </p:pic>
      <p:sp>
        <p:nvSpPr>
          <p:cNvPr id="4" name="Slide Number Placeholder 3"/>
          <p:cNvSpPr>
            <a:spLocks noGrp="1"/>
          </p:cNvSpPr>
          <p:nvPr>
            <p:ph type="sldNum" sz="quarter" idx="10"/>
          </p:nvPr>
        </p:nvSpPr>
        <p:spPr/>
        <p:txBody>
          <a:bodyPr/>
          <a:lstStyle/>
          <a:p>
            <a:fld id="{026A839D-8BA3-EB44-8091-71BB10A77D74}" type="slidenum">
              <a:rPr lang="en-US" smtClean="0"/>
              <a:pPr/>
              <a:t>35</a:t>
            </a:fld>
            <a:endParaRPr lang="en-US" dirty="0"/>
          </a:p>
        </p:txBody>
      </p:sp>
      <p:sp>
        <p:nvSpPr>
          <p:cNvPr id="6" name="TextBox 5"/>
          <p:cNvSpPr txBox="1"/>
          <p:nvPr/>
        </p:nvSpPr>
        <p:spPr>
          <a:xfrm>
            <a:off x="2607234" y="1755775"/>
            <a:ext cx="5056909" cy="461217"/>
          </a:xfrm>
          <a:prstGeom prst="rect">
            <a:avLst/>
          </a:prstGeom>
          <a:noFill/>
        </p:spPr>
        <p:txBody>
          <a:bodyPr wrap="square" rtlCol="0">
            <a:spAutoFit/>
          </a:bodyPr>
          <a:lstStyle/>
          <a:p>
            <a:pPr>
              <a:lnSpc>
                <a:spcPct val="120000"/>
              </a:lnSpc>
            </a:pPr>
            <a:r>
              <a:rPr lang="en-US" sz="2200" b="1" dirty="0" smtClean="0">
                <a:solidFill>
                  <a:srgbClr val="323C47"/>
                </a:solidFill>
                <a:latin typeface="Arial" charset="0"/>
              </a:rPr>
              <a:t>When initial endowment = 50,000</a:t>
            </a:r>
          </a:p>
        </p:txBody>
      </p:sp>
    </p:spTree>
    <p:extLst>
      <p:ext uri="{BB962C8B-B14F-4D97-AF65-F5344CB8AC3E}">
        <p14:creationId xmlns:p14="http://schemas.microsoft.com/office/powerpoint/2010/main" val="1550888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4</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A42036"/>
                </a:solidFill>
              </a:rPr>
              <a:t>SORR – A Short Introduction</a:t>
            </a:r>
          </a:p>
          <a:p>
            <a:pPr>
              <a:lnSpc>
                <a:spcPct val="200000"/>
              </a:lnSpc>
            </a:pPr>
            <a:r>
              <a:rPr lang="de-DE" sz="2400" b="1" dirty="0">
                <a:solidFill>
                  <a:srgbClr val="CAC8C8"/>
                </a:solidFill>
              </a:rPr>
              <a:t>Methodoly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875917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5</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Impact of SORR</a:t>
            </a:r>
            <a:br>
              <a:rPr lang="en-US" dirty="0"/>
            </a:br>
            <a:endParaRPr lang="en-US" b="0" i="1" cap="none" dirty="0">
              <a:solidFill>
                <a:schemeClr val="tx1"/>
              </a:solidFill>
            </a:endParaRPr>
          </a:p>
        </p:txBody>
      </p:sp>
      <p:grpSp>
        <p:nvGrpSpPr>
          <p:cNvPr id="10" name="Group 9"/>
          <p:cNvGrpSpPr/>
          <p:nvPr/>
        </p:nvGrpSpPr>
        <p:grpSpPr>
          <a:xfrm>
            <a:off x="382560" y="1828294"/>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en-US" sz="1600" dirty="0">
                  <a:solidFill>
                    <a:srgbClr val="323C47"/>
                  </a:solidFill>
                  <a:latin typeface="Arial" charset="0"/>
                </a:rPr>
                <a:t>Sequence of return risk (</a:t>
              </a:r>
              <a:r>
                <a:rPr lang="de-DE" sz="1600" dirty="0">
                  <a:solidFill>
                    <a:srgbClr val="323C47"/>
                  </a:solidFill>
                  <a:latin typeface="Arial" charset="0"/>
                </a:rPr>
                <a:t>SORR) refers to the risk an investor is exposed to due to possible changes in the order in which returns occur.</a:t>
              </a:r>
              <a:endParaRPr lang="en-US" sz="1600" dirty="0">
                <a:solidFill>
                  <a:srgbClr val="323C47"/>
                </a:solidFill>
                <a:latin typeface="Arial" charset="0"/>
              </a:endParaRPr>
            </a:p>
          </p:txBody>
        </p:sp>
        <p:cxnSp>
          <p:nvCxnSpPr>
            <p:cNvPr id="9" name="Straight Connector 8"/>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364400" y="2581010"/>
            <a:ext cx="3422984" cy="1907084"/>
            <a:chOff x="5364400" y="2210342"/>
            <a:chExt cx="3422984" cy="1907084"/>
          </a:xfrm>
        </p:grpSpPr>
        <p:sp>
          <p:nvSpPr>
            <p:cNvPr id="12" name="TextBox 11"/>
            <p:cNvSpPr txBox="1"/>
            <p:nvPr/>
          </p:nvSpPr>
          <p:spPr>
            <a:xfrm>
              <a:off x="5364400" y="2210342"/>
              <a:ext cx="3422984" cy="307777"/>
            </a:xfrm>
            <a:prstGeom prst="rect">
              <a:avLst/>
            </a:prstGeom>
            <a:noFill/>
          </p:spPr>
          <p:txBody>
            <a:bodyPr wrap="square" rtlCol="0">
              <a:spAutoFit/>
            </a:bodyPr>
            <a:lstStyle/>
            <a:p>
              <a:r>
                <a:rPr lang="en-US" sz="1400" dirty="0">
                  <a:solidFill>
                    <a:srgbClr val="323C47"/>
                  </a:solidFill>
                  <a:latin typeface="Arial" charset="0"/>
                </a:rPr>
                <a:t>Assumptions:</a:t>
              </a:r>
            </a:p>
          </p:txBody>
        </p:sp>
        <p:sp>
          <p:nvSpPr>
            <p:cNvPr id="14" name="TextBox 13"/>
            <p:cNvSpPr txBox="1"/>
            <p:nvPr/>
          </p:nvSpPr>
          <p:spPr>
            <a:xfrm>
              <a:off x="5364400" y="2409266"/>
              <a:ext cx="3422984" cy="1708160"/>
            </a:xfrm>
            <a:prstGeom prst="rect">
              <a:avLst/>
            </a:prstGeom>
            <a:noFill/>
          </p:spPr>
          <p:txBody>
            <a:bodyPr wrap="square" rtlCol="0">
              <a:spAutoFit/>
            </a:bodyPr>
            <a:lstStyle/>
            <a:p>
              <a:pPr marL="285750" indent="-285750">
                <a:lnSpc>
                  <a:spcPct val="150000"/>
                </a:lnSpc>
                <a:buFont typeface="Arial" charset="0"/>
                <a:buChar char="•"/>
              </a:pPr>
              <a:r>
                <a:rPr lang="en-US" sz="1400" dirty="0">
                  <a:solidFill>
                    <a:srgbClr val="323C47"/>
                  </a:solidFill>
                  <a:latin typeface="Arial" charset="0"/>
                </a:rPr>
                <a:t>Returns are same in all scenarios</a:t>
              </a:r>
            </a:p>
            <a:p>
              <a:pPr marL="285750" indent="-285750">
                <a:lnSpc>
                  <a:spcPct val="150000"/>
                </a:lnSpc>
                <a:buFont typeface="Arial" charset="0"/>
                <a:buChar char="•"/>
              </a:pPr>
              <a:r>
                <a:rPr lang="en-US" sz="1400" dirty="0">
                  <a:solidFill>
                    <a:srgbClr val="323C47"/>
                  </a:solidFill>
                  <a:latin typeface="Arial" charset="0"/>
                </a:rPr>
                <a:t>Withdrawal is a fixed $ amount, not percentage of remaining balance</a:t>
              </a:r>
            </a:p>
            <a:p>
              <a:pPr marL="285750" indent="-285750">
                <a:lnSpc>
                  <a:spcPct val="150000"/>
                </a:lnSpc>
                <a:buFont typeface="Arial" charset="0"/>
                <a:buChar char="•"/>
              </a:pPr>
              <a:r>
                <a:rPr lang="en-US" sz="1400" dirty="0">
                  <a:solidFill>
                    <a:srgbClr val="323C47"/>
                  </a:solidFill>
                  <a:latin typeface="Arial" charset="0"/>
                </a:rPr>
                <a:t>Distribution of wealth:</a:t>
              </a:r>
            </a:p>
            <a:p>
              <a:pPr>
                <a:lnSpc>
                  <a:spcPct val="150000"/>
                </a:lnSpc>
                <a:tabLst>
                  <a:tab pos="395288" algn="l"/>
                </a:tabLst>
              </a:pPr>
              <a:r>
                <a:rPr lang="en-US" sz="1400" dirty="0">
                  <a:solidFill>
                    <a:srgbClr val="323C47"/>
                  </a:solidFill>
                  <a:latin typeface="Arial" charset="0"/>
                </a:rPr>
                <a:t>	30% equity / 70% fixed income</a:t>
              </a:r>
            </a:p>
          </p:txBody>
        </p:sp>
      </p:grpSp>
      <p:grpSp>
        <p:nvGrpSpPr>
          <p:cNvPr id="16" name="Group 15"/>
          <p:cNvGrpSpPr/>
          <p:nvPr/>
        </p:nvGrpSpPr>
        <p:grpSpPr>
          <a:xfrm>
            <a:off x="5364400" y="4540391"/>
            <a:ext cx="3422984" cy="1583919"/>
            <a:chOff x="5364400" y="2210342"/>
            <a:chExt cx="3422984" cy="1583919"/>
          </a:xfrm>
        </p:grpSpPr>
        <p:sp>
          <p:nvSpPr>
            <p:cNvPr id="17" name="TextBox 16"/>
            <p:cNvSpPr txBox="1"/>
            <p:nvPr/>
          </p:nvSpPr>
          <p:spPr>
            <a:xfrm>
              <a:off x="5364400" y="2210342"/>
              <a:ext cx="3422984" cy="307777"/>
            </a:xfrm>
            <a:prstGeom prst="rect">
              <a:avLst/>
            </a:prstGeom>
            <a:noFill/>
          </p:spPr>
          <p:txBody>
            <a:bodyPr wrap="square" rtlCol="0">
              <a:spAutoFit/>
            </a:bodyPr>
            <a:lstStyle/>
            <a:p>
              <a:r>
                <a:rPr lang="en-US" sz="1400" dirty="0">
                  <a:solidFill>
                    <a:srgbClr val="323C47"/>
                  </a:solidFill>
                  <a:latin typeface="Arial" charset="0"/>
                </a:rPr>
                <a:t>Conclusion:</a:t>
              </a:r>
            </a:p>
          </p:txBody>
        </p:sp>
        <p:sp>
          <p:nvSpPr>
            <p:cNvPr id="18" name="TextBox 17"/>
            <p:cNvSpPr txBox="1"/>
            <p:nvPr/>
          </p:nvSpPr>
          <p:spPr>
            <a:xfrm>
              <a:off x="5364400" y="2409266"/>
              <a:ext cx="3422984" cy="1384995"/>
            </a:xfrm>
            <a:prstGeom prst="rect">
              <a:avLst/>
            </a:prstGeom>
            <a:noFill/>
          </p:spPr>
          <p:txBody>
            <a:bodyPr wrap="square" rtlCol="0">
              <a:spAutoFit/>
            </a:bodyPr>
            <a:lstStyle/>
            <a:p>
              <a:pPr marL="285750" indent="-285750">
                <a:lnSpc>
                  <a:spcPct val="150000"/>
                </a:lnSpc>
                <a:buFont typeface="Arial" charset="0"/>
                <a:buChar char="•"/>
              </a:pPr>
              <a:r>
                <a:rPr lang="en-US" sz="1400" dirty="0">
                  <a:solidFill>
                    <a:srgbClr val="323C47"/>
                  </a:solidFill>
                  <a:latin typeface="Arial" charset="0"/>
                </a:rPr>
                <a:t>Sequence of returns matter</a:t>
              </a:r>
            </a:p>
            <a:p>
              <a:pPr marL="285750" indent="-285750">
                <a:lnSpc>
                  <a:spcPct val="150000"/>
                </a:lnSpc>
                <a:buFont typeface="Arial" charset="0"/>
                <a:buChar char="•"/>
              </a:pPr>
              <a:r>
                <a:rPr lang="en-US" sz="1400" dirty="0">
                  <a:solidFill>
                    <a:srgbClr val="323C47"/>
                  </a:solidFill>
                  <a:latin typeface="Arial" charset="0"/>
                </a:rPr>
                <a:t>Bad returns in beginning over proportionately decrease wealth</a:t>
              </a:r>
            </a:p>
            <a:p>
              <a:pPr marL="285750" indent="-285750">
                <a:lnSpc>
                  <a:spcPct val="150000"/>
                </a:lnSpc>
                <a:buFont typeface="Arial" charset="0"/>
                <a:buChar char="•"/>
              </a:pPr>
              <a:r>
                <a:rPr lang="en-US" sz="1400" dirty="0">
                  <a:solidFill>
                    <a:srgbClr val="323C47"/>
                  </a:solidFill>
                  <a:latin typeface="Arial" charset="0"/>
                </a:rPr>
                <a:t>SORR management paramount</a:t>
              </a:r>
            </a:p>
          </p:txBody>
        </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742" y="2581010"/>
            <a:ext cx="3962400" cy="3543300"/>
          </a:xfrm>
          <a:prstGeom prst="rect">
            <a:avLst/>
          </a:prstGeom>
        </p:spPr>
      </p:pic>
    </p:spTree>
    <p:extLst>
      <p:ext uri="{BB962C8B-B14F-4D97-AF65-F5344CB8AC3E}">
        <p14:creationId xmlns:p14="http://schemas.microsoft.com/office/powerpoint/2010/main" val="140085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6</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CAC8C8"/>
                </a:solidFill>
              </a:rPr>
              <a:t>SORR – A Short Introduction</a:t>
            </a:r>
          </a:p>
          <a:p>
            <a:pPr>
              <a:lnSpc>
                <a:spcPct val="200000"/>
              </a:lnSpc>
            </a:pPr>
            <a:r>
              <a:rPr lang="de-DE" sz="2400" b="1" dirty="0">
                <a:solidFill>
                  <a:srgbClr val="A42036"/>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1852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7</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steps to follow</a:t>
            </a:r>
            <a:br>
              <a:rPr lang="en-US" dirty="0"/>
            </a:br>
            <a:endParaRPr lang="en-US" b="0" i="1" cap="none" dirty="0">
              <a:solidFill>
                <a:schemeClr val="tx1"/>
              </a:solidFill>
            </a:endParaRPr>
          </a:p>
        </p:txBody>
      </p:sp>
      <p:graphicFrame>
        <p:nvGraphicFramePr>
          <p:cNvPr id="3" name="Diagram 2"/>
          <p:cNvGraphicFramePr/>
          <p:nvPr>
            <p:extLst>
              <p:ext uri="{D42A27DB-BD31-4B8C-83A1-F6EECF244321}">
                <p14:modId xmlns:p14="http://schemas.microsoft.com/office/powerpoint/2010/main" val="1995533575"/>
              </p:ext>
            </p:extLst>
          </p:nvPr>
        </p:nvGraphicFramePr>
        <p:xfrm>
          <a:off x="127023" y="955965"/>
          <a:ext cx="9016977" cy="59020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711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8</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Definition of SORR</a:t>
            </a:r>
            <a:br>
              <a:rPr lang="en-US" dirty="0"/>
            </a:br>
            <a:endParaRPr lang="en-US" b="0" i="1" cap="none" dirty="0">
              <a:solidFill>
                <a:schemeClr val="tx1"/>
              </a:solidFill>
            </a:endParaRPr>
          </a:p>
        </p:txBody>
      </p:sp>
      <p:grpSp>
        <p:nvGrpSpPr>
          <p:cNvPr id="6" name="Group 5"/>
          <p:cNvGrpSpPr/>
          <p:nvPr/>
        </p:nvGrpSpPr>
        <p:grpSpPr>
          <a:xfrm>
            <a:off x="327025" y="1817988"/>
            <a:ext cx="8458200" cy="606723"/>
            <a:chOff x="342900" y="1613535"/>
            <a:chExt cx="8458200" cy="606723"/>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a:solidFill>
                    <a:srgbClr val="323C47"/>
                  </a:solidFill>
                  <a:latin typeface="Arial" charset="0"/>
                </a:rPr>
                <a:t>To maximize our object function, we first need to define our SORR measure. SORR has no defined metric in the literature as of now.</a:t>
              </a:r>
              <a:endParaRPr lang="en-US" sz="1600" dirty="0">
                <a:solidFill>
                  <a:srgbClr val="323C47"/>
                </a:solidFill>
                <a:latin typeface="Arial" charset="0"/>
              </a:endParaRPr>
            </a:p>
          </p:txBody>
        </p:sp>
        <p:cxnSp>
          <p:nvCxnSpPr>
            <p:cNvPr id="8" name="Straight Connector 7"/>
            <p:cNvCxnSpPr/>
            <p:nvPr/>
          </p:nvCxnSpPr>
          <p:spPr>
            <a:xfrm>
              <a:off x="342900" y="2220258"/>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10" name="TextBox 9"/>
              <p:cNvSpPr txBox="1"/>
              <p:nvPr/>
            </p:nvSpPr>
            <p:spPr>
              <a:xfrm>
                <a:off x="342900" y="2521731"/>
                <a:ext cx="8458200" cy="6749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0" i="1" smtClean="0">
                          <a:solidFill>
                            <a:srgbClr val="323C47"/>
                          </a:solidFill>
                          <a:latin typeface="Cambria Math" panose="02040503050406030204" pitchFamily="18" charset="0"/>
                        </a:rPr>
                        <m:t>𝑆𝑂𝑅𝑅</m:t>
                      </m:r>
                      <m:r>
                        <a:rPr lang="de-DE" sz="2000" b="0" i="1" smtClean="0">
                          <a:solidFill>
                            <a:srgbClr val="323C47"/>
                          </a:solidFill>
                          <a:latin typeface="Cambria Math" panose="02040503050406030204" pitchFamily="18" charset="0"/>
                        </a:rPr>
                        <m:t>= </m:t>
                      </m:r>
                      <m:f>
                        <m:fPr>
                          <m:ctrlPr>
                            <a:rPr lang="de-DE" sz="2000" b="0" i="1" smtClean="0">
                              <a:solidFill>
                                <a:srgbClr val="323C47"/>
                              </a:solidFill>
                              <a:latin typeface="Cambria Math" charset="0"/>
                            </a:rPr>
                          </m:ctrlPr>
                        </m:fPr>
                        <m:num>
                          <m:sSub>
                            <m:sSubPr>
                              <m:ctrlPr>
                                <a:rPr lang="de-DE" sz="2000" b="0" i="1" smtClean="0">
                                  <a:solidFill>
                                    <a:srgbClr val="323C47"/>
                                  </a:solidFill>
                                  <a:latin typeface="Cambria Math" charset="0"/>
                                </a:rPr>
                              </m:ctrlPr>
                            </m:sSubPr>
                            <m:e>
                              <m:r>
                                <a:rPr lang="en-CA" sz="2000" b="0" i="1" smtClean="0">
                                  <a:solidFill>
                                    <a:srgbClr val="323C47"/>
                                  </a:solidFill>
                                  <a:latin typeface="Cambria Math" panose="02040503050406030204" pitchFamily="18" charset="0"/>
                                </a:rPr>
                                <m:t>𝑁</m:t>
                              </m:r>
                            </m:e>
                            <m:sub>
                              <m:r>
                                <a:rPr lang="en-CA" sz="2000" b="0" i="1" smtClean="0">
                                  <a:solidFill>
                                    <a:srgbClr val="323C47"/>
                                  </a:solidFill>
                                  <a:latin typeface="Cambria Math" panose="02040503050406030204" pitchFamily="18" charset="0"/>
                                </a:rPr>
                                <m:t>𝑒𝑎𝑟𝑙𝑦</m:t>
                              </m:r>
                            </m:sub>
                          </m:sSub>
                        </m:num>
                        <m:den>
                          <m:r>
                            <a:rPr lang="en-CA" sz="2000" b="0" i="1" smtClean="0">
                              <a:solidFill>
                                <a:srgbClr val="323C47"/>
                              </a:solidFill>
                              <a:latin typeface="Cambria Math" panose="02040503050406030204" pitchFamily="18" charset="0"/>
                            </a:rPr>
                            <m:t>𝑁</m:t>
                          </m:r>
                        </m:den>
                      </m:f>
                    </m:oMath>
                  </m:oMathPara>
                </a14:m>
                <a:endParaRPr lang="en-US" sz="2000" dirty="0">
                  <a:solidFill>
                    <a:srgbClr val="323C47"/>
                  </a:solidFill>
                  <a:latin typeface="Arial" charset="0"/>
                </a:endParaRPr>
              </a:p>
            </p:txBody>
          </p:sp>
        </mc:Choice>
        <mc:Fallback>
          <p:sp>
            <p:nvSpPr>
              <p:cNvPr id="10" name="TextBox 9"/>
              <p:cNvSpPr txBox="1">
                <a:spLocks noRot="1" noChangeAspect="1" noMove="1" noResize="1" noEditPoints="1" noAdjustHandles="1" noChangeArrowheads="1" noChangeShapeType="1" noTextEdit="1"/>
              </p:cNvSpPr>
              <p:nvPr/>
            </p:nvSpPr>
            <p:spPr>
              <a:xfrm>
                <a:off x="342900" y="2521731"/>
                <a:ext cx="8458200" cy="674928"/>
              </a:xfrm>
              <a:prstGeom prst="rect">
                <a:avLst/>
              </a:prstGeom>
              <a:blipFill rotWithShape="0">
                <a:blip r:embed="rId2"/>
                <a:stretch>
                  <a:fillRect/>
                </a:stretch>
              </a:blipFill>
            </p:spPr>
            <p:txBody>
              <a:bodyPr/>
              <a:lstStyle/>
              <a:p>
                <a:r>
                  <a:rPr lang="en-US">
                    <a:noFill/>
                  </a:rPr>
                  <a:t> </a:t>
                </a:r>
              </a:p>
            </p:txBody>
          </p:sp>
        </mc:Fallback>
      </mc:AlternateContent>
      <p:sp>
        <p:nvSpPr>
          <p:cNvPr id="12" name="TextBox 11"/>
          <p:cNvSpPr txBox="1"/>
          <p:nvPr/>
        </p:nvSpPr>
        <p:spPr>
          <a:xfrm>
            <a:off x="342900" y="4446968"/>
            <a:ext cx="8458200" cy="1231106"/>
          </a:xfrm>
          <a:prstGeom prst="rect">
            <a:avLst/>
          </a:prstGeom>
          <a:noFill/>
        </p:spPr>
        <p:txBody>
          <a:bodyPr wrap="square" rtlCol="0">
            <a:spAutoFit/>
          </a:bodyPr>
          <a:lstStyle/>
          <a:p>
            <a:r>
              <a:rPr lang="de-DE" sz="1600" dirty="0">
                <a:solidFill>
                  <a:srgbClr val="323C47"/>
                </a:solidFill>
                <a:latin typeface="Arial" charset="0"/>
              </a:rPr>
              <a:t>Key Observations:</a:t>
            </a:r>
          </a:p>
          <a:p>
            <a:pPr marL="463550" indent="-344488">
              <a:spcBef>
                <a:spcPts val="400"/>
              </a:spcBef>
              <a:buFont typeface="Arial" panose="020B0604020202020204" pitchFamily="34" charset="0"/>
              <a:buChar char="•"/>
            </a:pPr>
            <a:r>
              <a:rPr lang="de-DE" sz="1600" dirty="0">
                <a:solidFill>
                  <a:srgbClr val="323C47"/>
                </a:solidFill>
                <a:latin typeface="Arial" charset="0"/>
              </a:rPr>
              <a:t>SORR ranges from 0 to 1</a:t>
            </a:r>
          </a:p>
          <a:p>
            <a:pPr marL="463550" indent="-344488">
              <a:spcBef>
                <a:spcPts val="400"/>
              </a:spcBef>
              <a:buFont typeface="Arial" panose="020B0604020202020204" pitchFamily="34" charset="0"/>
              <a:buChar char="•"/>
            </a:pPr>
            <a:r>
              <a:rPr lang="de-DE" sz="1600" dirty="0">
                <a:solidFill>
                  <a:srgbClr val="323C47"/>
                </a:solidFill>
                <a:latin typeface="Arial" charset="0"/>
              </a:rPr>
              <a:t>The higher SORR, the more bad returns accumulate in the beginning</a:t>
            </a:r>
          </a:p>
          <a:p>
            <a:pPr marL="463550" indent="-344488">
              <a:spcBef>
                <a:spcPts val="400"/>
              </a:spcBef>
              <a:buFont typeface="Arial" panose="020B0604020202020204" pitchFamily="34" charset="0"/>
              <a:buChar char="•"/>
            </a:pPr>
            <a:r>
              <a:rPr lang="de-DE" sz="1600" dirty="0">
                <a:solidFill>
                  <a:srgbClr val="323C47"/>
                </a:solidFill>
                <a:latin typeface="Arial" charset="0"/>
              </a:rPr>
              <a:t>Compounded return in first 10 years explains 77% of final </a:t>
            </a:r>
            <a:r>
              <a:rPr lang="de-DE" sz="1600" dirty="0" err="1">
                <a:solidFill>
                  <a:srgbClr val="323C47"/>
                </a:solidFill>
                <a:latin typeface="Arial" charset="0"/>
              </a:rPr>
              <a:t>retirement</a:t>
            </a:r>
            <a:r>
              <a:rPr lang="de-DE" sz="1600" dirty="0">
                <a:solidFill>
                  <a:srgbClr val="323C47"/>
                </a:solidFill>
                <a:latin typeface="Arial" charset="0"/>
              </a:rPr>
              <a:t> </a:t>
            </a:r>
            <a:r>
              <a:rPr lang="de-DE" sz="1600" dirty="0" err="1">
                <a:solidFill>
                  <a:srgbClr val="323C47"/>
                </a:solidFill>
                <a:latin typeface="Arial" charset="0"/>
              </a:rPr>
              <a:t>outcome</a:t>
            </a:r>
            <a:r>
              <a:rPr lang="de-DE" sz="1600" baseline="30000" dirty="0">
                <a:solidFill>
                  <a:srgbClr val="323C47"/>
                </a:solidFill>
                <a:latin typeface="Arial" charset="0"/>
              </a:rPr>
              <a:t>(1)</a:t>
            </a:r>
            <a:endParaRPr lang="en-US" sz="1600" dirty="0">
              <a:solidFill>
                <a:srgbClr val="323C47"/>
              </a:solidFill>
              <a:latin typeface="Arial" charset="0"/>
            </a:endParaRPr>
          </a:p>
        </p:txBody>
      </p:sp>
      <p:sp>
        <p:nvSpPr>
          <p:cNvPr id="3" name="TextBox 2"/>
          <p:cNvSpPr txBox="1"/>
          <p:nvPr/>
        </p:nvSpPr>
        <p:spPr>
          <a:xfrm>
            <a:off x="967409" y="6226175"/>
            <a:ext cx="7606748" cy="260008"/>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(1) Pfau, W. D. (2013), </a:t>
            </a:r>
            <a:r>
              <a:rPr lang="de-DE" sz="1000" i="1" dirty="0">
                <a:solidFill>
                  <a:srgbClr val="1B202F"/>
                </a:solidFill>
                <a:latin typeface="Arial" charset="0"/>
              </a:rPr>
              <a:t> The Lifetime Sequence of Returns: A Retirement Planning Conundrum, </a:t>
            </a:r>
            <a:r>
              <a:rPr lang="de-DE" sz="1000" dirty="0">
                <a:solidFill>
                  <a:srgbClr val="1B202F"/>
                </a:solidFill>
                <a:latin typeface="Arial" charset="0"/>
              </a:rPr>
              <a:t>p. 6. </a:t>
            </a:r>
            <a:endParaRPr lang="en-US" sz="1000" dirty="0">
              <a:solidFill>
                <a:srgbClr val="1B202F"/>
              </a:solidFill>
              <a:latin typeface="Arial" charset="0"/>
            </a:endParaRPr>
          </a:p>
        </p:txBody>
      </p:sp>
      <mc:AlternateContent xmlns:mc="http://schemas.openxmlformats.org/markup-compatibility/2006">
        <mc:Choice xmlns:a14="http://schemas.microsoft.com/office/drawing/2010/main" Requires="a14">
          <p:sp>
            <p:nvSpPr>
              <p:cNvPr id="13" name="TextBox 12"/>
              <p:cNvSpPr txBox="1"/>
              <p:nvPr/>
            </p:nvSpPr>
            <p:spPr>
              <a:xfrm>
                <a:off x="342900" y="3330237"/>
                <a:ext cx="8442325" cy="883703"/>
              </a:xfrm>
              <a:prstGeom prst="rect">
                <a:avLst/>
              </a:prstGeom>
              <a:noFill/>
            </p:spPr>
            <p:txBody>
              <a:bodyPr wrap="square" rtlCol="0">
                <a:spAutoFit/>
              </a:bodyPr>
              <a:lstStyle/>
              <a:p>
                <a:r>
                  <a:rPr lang="de-DE" sz="1600" dirty="0" smtClean="0">
                    <a:solidFill>
                      <a:srgbClr val="323C47"/>
                    </a:solidFill>
                    <a:latin typeface="Arial" charset="0"/>
                  </a:rPr>
                  <a:t>where </a:t>
                </a:r>
                <a14:m>
                  <m:oMath xmlns:m="http://schemas.openxmlformats.org/officeDocument/2006/math">
                    <m:sSub>
                      <m:sSubPr>
                        <m:ctrlPr>
                          <a:rPr lang="de-DE" i="1">
                            <a:solidFill>
                              <a:srgbClr val="323C47"/>
                            </a:solidFill>
                            <a:latin typeface="Cambria Math" charset="0"/>
                          </a:rPr>
                        </m:ctrlPr>
                      </m:sSubPr>
                      <m:e>
                        <m:r>
                          <a:rPr lang="en-CA" i="1">
                            <a:solidFill>
                              <a:srgbClr val="323C47"/>
                            </a:solidFill>
                            <a:latin typeface="Cambria Math" panose="02040503050406030204" pitchFamily="18" charset="0"/>
                          </a:rPr>
                          <m:t>𝑁</m:t>
                        </m:r>
                      </m:e>
                      <m:sub>
                        <m:r>
                          <a:rPr lang="en-CA" i="1">
                            <a:solidFill>
                              <a:srgbClr val="323C47"/>
                            </a:solidFill>
                            <a:latin typeface="Cambria Math" panose="02040503050406030204" pitchFamily="18" charset="0"/>
                          </a:rPr>
                          <m:t>𝑒𝑎𝑟𝑙𝑦</m:t>
                        </m:r>
                      </m:sub>
                    </m:sSub>
                  </m:oMath>
                </a14:m>
                <a:r>
                  <a:rPr lang="de-DE" sz="1600" dirty="0">
                    <a:solidFill>
                      <a:srgbClr val="323C47"/>
                    </a:solidFill>
                    <a:latin typeface="Arial" charset="0"/>
                  </a:rPr>
                  <a:t> is the number of bad return in the first 10 years and </a:t>
                </a:r>
                <a14:m>
                  <m:oMath xmlns:m="http://schemas.openxmlformats.org/officeDocument/2006/math">
                    <m:r>
                      <a:rPr lang="en-CA" i="1">
                        <a:solidFill>
                          <a:srgbClr val="323C47"/>
                        </a:solidFill>
                        <a:latin typeface="Cambria Math" panose="02040503050406030204" pitchFamily="18" charset="0"/>
                      </a:rPr>
                      <m:t>𝑁</m:t>
                    </m:r>
                  </m:oMath>
                </a14:m>
                <a:r>
                  <a:rPr lang="de-DE" sz="1600" dirty="0">
                    <a:solidFill>
                      <a:srgbClr val="323C47"/>
                    </a:solidFill>
                    <a:latin typeface="Arial" charset="0"/>
                  </a:rPr>
                  <a:t> is the number of total bad returns.</a:t>
                </a:r>
              </a:p>
              <a:p>
                <a:r>
                  <a:rPr lang="de-DE" sz="1600" dirty="0">
                    <a:solidFill>
                      <a:srgbClr val="323C47"/>
                    </a:solidFill>
                    <a:latin typeface="Arial" charset="0"/>
                  </a:rPr>
                  <a:t>Bad returns are defined as returns in the bottom 30%. </a:t>
                </a:r>
                <a:endParaRPr lang="en-US" sz="1600" dirty="0">
                  <a:solidFill>
                    <a:srgbClr val="323C47"/>
                  </a:solidFill>
                  <a:latin typeface="Arial" charset="0"/>
                </a:endParaRPr>
              </a:p>
            </p:txBody>
          </p:sp>
        </mc:Choice>
        <mc:Fallback>
          <p:sp>
            <p:nvSpPr>
              <p:cNvPr id="13" name="TextBox 12"/>
              <p:cNvSpPr txBox="1">
                <a:spLocks noRot="1" noChangeAspect="1" noMove="1" noResize="1" noEditPoints="1" noAdjustHandles="1" noChangeArrowheads="1" noChangeShapeType="1" noTextEdit="1"/>
              </p:cNvSpPr>
              <p:nvPr/>
            </p:nvSpPr>
            <p:spPr>
              <a:xfrm>
                <a:off x="342900" y="3330237"/>
                <a:ext cx="8442325" cy="883703"/>
              </a:xfrm>
              <a:prstGeom prst="rect">
                <a:avLst/>
              </a:prstGeom>
              <a:blipFill rotWithShape="0">
                <a:blip r:embed="rId3"/>
                <a:stretch>
                  <a:fillRect l="-361" b="-8276"/>
                </a:stretch>
              </a:blipFill>
            </p:spPr>
            <p:txBody>
              <a:bodyPr/>
              <a:lstStyle/>
              <a:p>
                <a:r>
                  <a:rPr lang="en-US">
                    <a:noFill/>
                  </a:rPr>
                  <a:t> </a:t>
                </a:r>
              </a:p>
            </p:txBody>
          </p:sp>
        </mc:Fallback>
      </mc:AlternateContent>
    </p:spTree>
    <p:extLst>
      <p:ext uri="{BB962C8B-B14F-4D97-AF65-F5344CB8AC3E}">
        <p14:creationId xmlns:p14="http://schemas.microsoft.com/office/powerpoint/2010/main" val="48877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9</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Coverage Ratio</a:t>
            </a:r>
            <a:br>
              <a:rPr lang="en-US" dirty="0"/>
            </a:br>
            <a:endParaRPr lang="en-US" b="0" i="1" cap="none" dirty="0">
              <a:solidFill>
                <a:schemeClr val="tx1"/>
              </a:solidFill>
            </a:endParaRPr>
          </a:p>
        </p:txBody>
      </p:sp>
      <p:sp>
        <p:nvSpPr>
          <p:cNvPr id="7" name="TextBox 6"/>
          <p:cNvSpPr txBox="1"/>
          <p:nvPr/>
        </p:nvSpPr>
        <p:spPr>
          <a:xfrm>
            <a:off x="276606" y="1891294"/>
            <a:ext cx="8458200" cy="338554"/>
          </a:xfrm>
          <a:prstGeom prst="rect">
            <a:avLst/>
          </a:prstGeom>
          <a:noFill/>
        </p:spPr>
        <p:txBody>
          <a:bodyPr wrap="square" rtlCol="0">
            <a:spAutoFit/>
          </a:bodyPr>
          <a:lstStyle/>
          <a:p>
            <a:r>
              <a:rPr lang="de-DE" sz="1600" dirty="0">
                <a:solidFill>
                  <a:srgbClr val="323C47"/>
                </a:solidFill>
                <a:latin typeface="Arial" charset="0"/>
              </a:rPr>
              <a:t>Coverage ratio represents </a:t>
            </a:r>
            <a:r>
              <a:rPr lang="de-DE" sz="1600" dirty="0">
                <a:solidFill>
                  <a:srgbClr val="000000"/>
                </a:solidFill>
                <a:latin typeface="Arial" charset="0"/>
              </a:rPr>
              <a:t>the</a:t>
            </a:r>
            <a:r>
              <a:rPr lang="de-DE" sz="1600" dirty="0">
                <a:solidFill>
                  <a:srgbClr val="323C47"/>
                </a:solidFill>
                <a:latin typeface="Arial" charset="0"/>
              </a:rPr>
              <a:t> portion </a:t>
            </a:r>
            <a:r>
              <a:rPr lang="de-DE" sz="1600" dirty="0" err="1">
                <a:solidFill>
                  <a:srgbClr val="323C47"/>
                </a:solidFill>
                <a:latin typeface="Arial" charset="0"/>
              </a:rPr>
              <a:t>of</a:t>
            </a:r>
            <a:r>
              <a:rPr lang="de-DE" sz="1600" dirty="0">
                <a:solidFill>
                  <a:srgbClr val="323C47"/>
                </a:solidFill>
                <a:latin typeface="Arial" charset="0"/>
              </a:rPr>
              <a:t> </a:t>
            </a:r>
            <a:r>
              <a:rPr lang="de-DE" sz="1600" dirty="0" err="1" smtClean="0">
                <a:solidFill>
                  <a:srgbClr val="323C47"/>
                </a:solidFill>
                <a:latin typeface="Arial" charset="0"/>
              </a:rPr>
              <a:t>lifetime</a:t>
            </a:r>
            <a:r>
              <a:rPr lang="de-DE" sz="1600" dirty="0" smtClean="0">
                <a:solidFill>
                  <a:srgbClr val="323C47"/>
                </a:solidFill>
                <a:latin typeface="Arial" charset="0"/>
              </a:rPr>
              <a:t> </a:t>
            </a:r>
            <a:r>
              <a:rPr lang="de-DE" sz="1600" dirty="0" err="1" smtClean="0">
                <a:solidFill>
                  <a:srgbClr val="323C47"/>
                </a:solidFill>
                <a:latin typeface="Arial" charset="0"/>
              </a:rPr>
              <a:t>that</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a:solidFill>
                  <a:srgbClr val="323C47"/>
                </a:solidFill>
                <a:latin typeface="Arial" charset="0"/>
              </a:rPr>
              <a:t>investment</a:t>
            </a:r>
            <a:r>
              <a:rPr lang="de-DE" sz="1600" dirty="0">
                <a:solidFill>
                  <a:srgbClr val="323C47"/>
                </a:solidFill>
                <a:latin typeface="Arial" charset="0"/>
              </a:rPr>
              <a:t> </a:t>
            </a:r>
            <a:r>
              <a:rPr lang="de-DE" sz="1600" dirty="0" err="1" smtClean="0">
                <a:solidFill>
                  <a:srgbClr val="323C47"/>
                </a:solidFill>
                <a:latin typeface="Arial" charset="0"/>
              </a:rPr>
              <a:t>strategy</a:t>
            </a:r>
            <a:r>
              <a:rPr lang="zh-CN" altLang="en-US" sz="1600" dirty="0">
                <a:solidFill>
                  <a:srgbClr val="323C47"/>
                </a:solidFill>
                <a:latin typeface="Arial" charset="0"/>
              </a:rPr>
              <a:t> </a:t>
            </a:r>
            <a:r>
              <a:rPr lang="en-US" altLang="zh-CN" sz="1600" dirty="0" smtClean="0">
                <a:solidFill>
                  <a:srgbClr val="323C47"/>
                </a:solidFill>
                <a:latin typeface="Arial" charset="0"/>
              </a:rPr>
              <a:t>could sustain</a:t>
            </a:r>
            <a:r>
              <a:rPr lang="de-DE" sz="1600" dirty="0" smtClean="0">
                <a:solidFill>
                  <a:srgbClr val="323C47"/>
                </a:solidFill>
                <a:latin typeface="Arial" charset="0"/>
              </a:rPr>
              <a:t>.</a:t>
            </a:r>
            <a:endParaRPr lang="en-US" sz="1600" dirty="0">
              <a:solidFill>
                <a:srgbClr val="323C47"/>
              </a:solidFill>
              <a:latin typeface="Arial" charset="0"/>
            </a:endParaRPr>
          </a:p>
        </p:txBody>
      </p:sp>
      <p:sp>
        <p:nvSpPr>
          <p:cNvPr id="11" name="TextBox 10"/>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(1) </a:t>
            </a:r>
            <a:r>
              <a:rPr lang="de-DE" sz="1000" dirty="0" err="1">
                <a:solidFill>
                  <a:srgbClr val="1B202F"/>
                </a:solidFill>
                <a:latin typeface="Arial" charset="0"/>
              </a:rPr>
              <a:t>Based</a:t>
            </a:r>
            <a:r>
              <a:rPr lang="de-DE" sz="1000" dirty="0">
                <a:solidFill>
                  <a:srgbClr val="1B202F"/>
                </a:solidFill>
                <a:latin typeface="Arial" charset="0"/>
              </a:rPr>
              <a:t> on Estrada, J. &amp; </a:t>
            </a:r>
            <a:r>
              <a:rPr lang="de-DE" sz="1000" dirty="0" err="1">
                <a:solidFill>
                  <a:srgbClr val="1B202F"/>
                </a:solidFill>
                <a:latin typeface="Arial" charset="0"/>
              </a:rPr>
              <a:t>Kritzman</a:t>
            </a:r>
            <a:r>
              <a:rPr lang="de-DE" sz="1000" dirty="0">
                <a:solidFill>
                  <a:srgbClr val="1B202F"/>
                </a:solidFill>
                <a:latin typeface="Arial" charset="0"/>
              </a:rPr>
              <a:t>, M. (2018), </a:t>
            </a:r>
            <a:r>
              <a:rPr lang="de-DE" sz="1000" i="1" dirty="0" err="1">
                <a:solidFill>
                  <a:srgbClr val="1B202F"/>
                </a:solidFill>
                <a:latin typeface="Arial" charset="0"/>
              </a:rPr>
              <a:t>Evaluating</a:t>
            </a:r>
            <a:r>
              <a:rPr lang="de-DE" sz="1000" i="1" dirty="0">
                <a:solidFill>
                  <a:srgbClr val="1B202F"/>
                </a:solidFill>
                <a:latin typeface="Arial" charset="0"/>
              </a:rPr>
              <a:t> </a:t>
            </a:r>
            <a:r>
              <a:rPr lang="de-DE" sz="1000" i="1" dirty="0" err="1">
                <a:solidFill>
                  <a:srgbClr val="1B202F"/>
                </a:solidFill>
                <a:latin typeface="Arial" charset="0"/>
              </a:rPr>
              <a:t>Retirement</a:t>
            </a:r>
            <a:r>
              <a:rPr lang="de-DE" sz="1000" i="1" dirty="0">
                <a:solidFill>
                  <a:srgbClr val="1B202F"/>
                </a:solidFill>
                <a:latin typeface="Arial" charset="0"/>
              </a:rPr>
              <a:t> </a:t>
            </a:r>
            <a:r>
              <a:rPr lang="de-DE" sz="1000" i="1" dirty="0" err="1">
                <a:solidFill>
                  <a:srgbClr val="1B202F"/>
                </a:solidFill>
                <a:latin typeface="Arial" charset="0"/>
              </a:rPr>
              <a:t>Strategies</a:t>
            </a:r>
            <a:r>
              <a:rPr lang="de-DE" sz="1000" i="1" dirty="0">
                <a:solidFill>
                  <a:srgbClr val="1B202F"/>
                </a:solidFill>
                <a:latin typeface="Arial" charset="0"/>
              </a:rPr>
              <a:t>: A Utility-</a:t>
            </a:r>
            <a:r>
              <a:rPr lang="de-DE" sz="1000" i="1" dirty="0" err="1">
                <a:solidFill>
                  <a:srgbClr val="1B202F"/>
                </a:solidFill>
                <a:latin typeface="Arial" charset="0"/>
              </a:rPr>
              <a:t>Based</a:t>
            </a:r>
            <a:r>
              <a:rPr lang="de-DE" sz="1000" i="1" dirty="0">
                <a:solidFill>
                  <a:srgbClr val="1B202F"/>
                </a:solidFill>
                <a:latin typeface="Arial" charset="0"/>
              </a:rPr>
              <a:t> Approach</a:t>
            </a:r>
            <a:r>
              <a:rPr lang="de-DE" sz="1000" dirty="0">
                <a:solidFill>
                  <a:srgbClr val="1B202F"/>
                </a:solidFill>
                <a:latin typeface="Arial" charset="0"/>
              </a:rPr>
              <a:t>. pp. 5-6.</a:t>
            </a:r>
          </a:p>
        </p:txBody>
      </p:sp>
      <p:sp>
        <p:nvSpPr>
          <p:cNvPr id="13" name="TextBox 12"/>
          <p:cNvSpPr txBox="1"/>
          <p:nvPr/>
        </p:nvSpPr>
        <p:spPr>
          <a:xfrm>
            <a:off x="539774" y="4115883"/>
            <a:ext cx="3453246" cy="1077218"/>
          </a:xfrm>
          <a:prstGeom prst="rect">
            <a:avLst/>
          </a:prstGeom>
          <a:noFill/>
        </p:spPr>
        <p:txBody>
          <a:bodyPr wrap="square" rtlCol="0">
            <a:spAutoFit/>
          </a:bodyPr>
          <a:lstStyle/>
          <a:p>
            <a:r>
              <a:rPr lang="en-US" sz="1600" dirty="0">
                <a:solidFill>
                  <a:srgbClr val="323C47"/>
                </a:solidFill>
              </a:rPr>
              <a:t>where Yi denotes the number of years covered both during and after the retirement plan and L denotes the number of years in retirement.</a:t>
            </a:r>
          </a:p>
        </p:txBody>
      </p:sp>
      <p:grpSp>
        <p:nvGrpSpPr>
          <p:cNvPr id="17" name="Group 16"/>
          <p:cNvGrpSpPr/>
          <p:nvPr/>
        </p:nvGrpSpPr>
        <p:grpSpPr>
          <a:xfrm>
            <a:off x="1511024" y="3024512"/>
            <a:ext cx="1510745" cy="784504"/>
            <a:chOff x="470938" y="4588179"/>
            <a:chExt cx="1081199" cy="784504"/>
          </a:xfrm>
        </p:grpSpPr>
        <mc:AlternateContent xmlns:mc="http://schemas.openxmlformats.org/markup-compatibility/2006" xmlns:a14="http://schemas.microsoft.com/office/drawing/2010/main">
          <mc:Choice Requires="a14">
            <p:sp>
              <p:nvSpPr>
                <p:cNvPr id="12" name="TextBox 11"/>
                <p:cNvSpPr txBox="1"/>
                <p:nvPr/>
              </p:nvSpPr>
              <p:spPr>
                <a:xfrm>
                  <a:off x="470938" y="4706154"/>
                  <a:ext cx="946049" cy="6665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2000" b="0" i="1" smtClean="0">
                            <a:solidFill>
                              <a:srgbClr val="323C47"/>
                            </a:solidFill>
                            <a:latin typeface="Cambria Math" charset="0"/>
                          </a:rPr>
                          <m:t>𝐶</m:t>
                        </m:r>
                        <m:r>
                          <a:rPr lang="de-DE" sz="2000" b="0" i="1" smtClean="0">
                            <a:solidFill>
                              <a:srgbClr val="323C47"/>
                            </a:solidFill>
                            <a:latin typeface="Cambria Math" charset="0"/>
                          </a:rPr>
                          <m:t>= </m:t>
                        </m:r>
                        <m:f>
                          <m:fPr>
                            <m:ctrlPr>
                              <a:rPr lang="bg-BG" sz="2000" i="1" smtClean="0">
                                <a:solidFill>
                                  <a:srgbClr val="323C47"/>
                                </a:solidFill>
                                <a:latin typeface="Cambria Math" charset="0"/>
                              </a:rPr>
                            </m:ctrlPr>
                          </m:fPr>
                          <m:num>
                            <m:sSub>
                              <m:sSubPr>
                                <m:ctrlPr>
                                  <a:rPr lang="en-US" sz="2000" i="1" smtClean="0">
                                    <a:solidFill>
                                      <a:srgbClr val="323C47"/>
                                    </a:solidFill>
                                    <a:latin typeface="Cambria Math" charset="0"/>
                                  </a:rPr>
                                </m:ctrlPr>
                              </m:sSubPr>
                              <m:e>
                                <m:r>
                                  <a:rPr lang="de-DE" sz="2000" b="0" i="1" smtClean="0">
                                    <a:solidFill>
                                      <a:srgbClr val="323C47"/>
                                    </a:solidFill>
                                    <a:latin typeface="Cambria Math" charset="0"/>
                                  </a:rPr>
                                  <m:t>𝑌</m:t>
                                </m:r>
                              </m:e>
                              <m:sub>
                                <m:r>
                                  <a:rPr lang="de-DE" sz="2000" b="0" i="1" smtClean="0">
                                    <a:solidFill>
                                      <a:srgbClr val="323C47"/>
                                    </a:solidFill>
                                    <a:latin typeface="Cambria Math" charset="0"/>
                                  </a:rPr>
                                  <m:t>𝑖</m:t>
                                </m:r>
                              </m:sub>
                            </m:sSub>
                          </m:num>
                          <m:den>
                            <m:r>
                              <a:rPr lang="de-DE" sz="2000" b="0" i="1" smtClean="0">
                                <a:solidFill>
                                  <a:srgbClr val="323C47"/>
                                </a:solidFill>
                                <a:latin typeface="Cambria Math" charset="0"/>
                              </a:rPr>
                              <m:t>𝐿</m:t>
                            </m:r>
                          </m:den>
                        </m:f>
                      </m:oMath>
                    </m:oMathPara>
                  </a14:m>
                  <a:endParaRPr lang="en-US" sz="2000" dirty="0">
                    <a:solidFill>
                      <a:srgbClr val="323C47"/>
                    </a:solidFill>
                    <a:latin typeface="Arial"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70938" y="4706154"/>
                  <a:ext cx="946049" cy="666529"/>
                </a:xfrm>
                <a:prstGeom prst="rect">
                  <a:avLst/>
                </a:prstGeom>
                <a:blipFill>
                  <a:blip r:embed="rId2"/>
                  <a:stretch>
                    <a:fillRect/>
                  </a:stretch>
                </a:blipFill>
              </p:spPr>
              <p:txBody>
                <a:bodyPr/>
                <a:lstStyle/>
                <a:p>
                  <a:r>
                    <a:rPr lang="en-CA">
                      <a:noFill/>
                    </a:rPr>
                    <a:t> </a:t>
                  </a:r>
                </a:p>
              </p:txBody>
            </p:sp>
          </mc:Fallback>
        </mc:AlternateContent>
        <p:sp>
          <p:nvSpPr>
            <p:cNvPr id="14" name="TextBox 13"/>
            <p:cNvSpPr txBox="1"/>
            <p:nvPr/>
          </p:nvSpPr>
          <p:spPr>
            <a:xfrm>
              <a:off x="1070223" y="4588179"/>
              <a:ext cx="481914" cy="276999"/>
            </a:xfrm>
            <a:prstGeom prst="rect">
              <a:avLst/>
            </a:prstGeom>
            <a:noFill/>
          </p:spPr>
          <p:txBody>
            <a:bodyPr wrap="square" rtlCol="0">
              <a:spAutoFit/>
            </a:bodyPr>
            <a:lstStyle/>
            <a:p>
              <a:pPr>
                <a:lnSpc>
                  <a:spcPct val="120000"/>
                </a:lnSpc>
              </a:pPr>
              <a:r>
                <a:rPr lang="en-US" sz="1000" dirty="0">
                  <a:solidFill>
                    <a:srgbClr val="1B202F"/>
                  </a:solidFill>
                  <a:latin typeface="Arial" charset="0"/>
                </a:rPr>
                <a:t>(1)</a:t>
              </a:r>
            </a:p>
          </p:txBody>
        </p:sp>
      </p:grpSp>
      <p:cxnSp>
        <p:nvCxnSpPr>
          <p:cNvPr id="15" name="Straight Connector 14">
            <a:extLst>
              <a:ext uri="{FF2B5EF4-FFF2-40B4-BE49-F238E27FC236}">
                <a16:creationId xmlns:a16="http://schemas.microsoft.com/office/drawing/2014/main" xmlns="" id="{8C94B4F3-9968-4960-BA95-C6C211D94D56}"/>
              </a:ext>
            </a:extLst>
          </p:cNvPr>
          <p:cNvCxnSpPr/>
          <p:nvPr/>
        </p:nvCxnSpPr>
        <p:spPr>
          <a:xfrm>
            <a:off x="290322" y="2386513"/>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798" y="2739825"/>
            <a:ext cx="4422359" cy="3268048"/>
          </a:xfrm>
          <a:prstGeom prst="rect">
            <a:avLst/>
          </a:prstGeom>
        </p:spPr>
      </p:pic>
    </p:spTree>
    <p:extLst>
      <p:ext uri="{BB962C8B-B14F-4D97-AF65-F5344CB8AC3E}">
        <p14:creationId xmlns:p14="http://schemas.microsoft.com/office/powerpoint/2010/main" val="3916209300"/>
      </p:ext>
    </p:extLst>
  </p:cSld>
  <p:clrMapOvr>
    <a:masterClrMapping/>
  </p:clrMapOvr>
</p:sld>
</file>

<file path=ppt/theme/theme1.xml><?xml version="1.0" encoding="utf-8"?>
<a:theme xmlns:a="http://schemas.openxmlformats.org/drawingml/2006/main" name="MIT-Sloan_Arial_4-3">
  <a:themeElements>
    <a:clrScheme name="MIT-Sloan">
      <a:dk1>
        <a:srgbClr val="A31F34"/>
      </a:dk1>
      <a:lt1>
        <a:srgbClr val="8A8B8C"/>
      </a:lt1>
      <a:dk2>
        <a:srgbClr val="555759"/>
      </a:dk2>
      <a:lt2>
        <a:srgbClr val="CAC8C8"/>
      </a:lt2>
      <a:accent1>
        <a:srgbClr val="041E41"/>
      </a:accent1>
      <a:accent2>
        <a:srgbClr val="006C67"/>
      </a:accent2>
      <a:accent3>
        <a:srgbClr val="4D868E"/>
      </a:accent3>
      <a:accent4>
        <a:srgbClr val="333E48"/>
      </a:accent4>
      <a:accent5>
        <a:srgbClr val="EE7700"/>
      </a:accent5>
      <a:accent6>
        <a:srgbClr val="EC0044"/>
      </a:accent6>
      <a:hlink>
        <a:srgbClr val="00698F"/>
      </a:hlink>
      <a:folHlink>
        <a:srgbClr val="6BA2B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4-3" id="{B81F8A66-36C3-4CF4-9F13-B1E0642C77D0}" vid="{668D2340-8D0D-4DC4-BF2C-7CEAE85EA4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0103MIT-Sloan_Arial_4-3_12-6-16</Template>
  <TotalTime>1767</TotalTime>
  <Words>1506</Words>
  <Application>Microsoft Macintosh PowerPoint</Application>
  <PresentationFormat>On-screen Show (4:3)</PresentationFormat>
  <Paragraphs>386</Paragraphs>
  <Slides>35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Cambria Math</vt:lpstr>
      <vt:lpstr>Wingdings</vt:lpstr>
      <vt:lpstr>黑体</vt:lpstr>
      <vt:lpstr>Arial</vt:lpstr>
      <vt:lpstr>MIT-Sloan_Arial_4-3</vt:lpstr>
      <vt:lpstr> Investment Strategies to Mitigate Sequence of Return Risk  Sponsor: T. Rowe Price    November 29th, 2018 Massachusetts Institute of Technology</vt:lpstr>
      <vt:lpstr>  </vt:lpstr>
      <vt:lpstr> AGENDA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cONSTANT pROPORTION PORTFOLIO INSURANCE (CPPI)</vt:lpstr>
      <vt:lpstr>  </vt:lpstr>
      <vt:lpstr>  </vt:lpstr>
      <vt:lpstr>  </vt:lpstr>
      <vt:lpstr>  </vt:lpstr>
      <vt:lpstr>Strategy Summary</vt:lpstr>
      <vt:lpstr>Strategy Summary</vt:lpstr>
      <vt:lpstr>Strategy Summary</vt:lpstr>
      <vt:lpstr>Justification of assumptions</vt:lpstr>
      <vt:lpstr>Justification of assumptions</vt:lpstr>
      <vt:lpstr>Thank you </vt:lpstr>
      <vt:lpstr>Appendix</vt:lpstr>
      <vt:lpstr>APPENDIX</vt:lpstr>
      <vt:lpstr>APPENDIX</vt:lpstr>
      <vt:lpstr>APPENDIX</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dc:title>
  <cp:lastModifiedBy>Ellie Liu</cp:lastModifiedBy>
  <cp:revision>249</cp:revision>
  <cp:lastPrinted>2018-11-28T05:27:32Z</cp:lastPrinted>
  <dcterms:created xsi:type="dcterms:W3CDTF">2017-11-09T02:03:55Z</dcterms:created>
  <dcterms:modified xsi:type="dcterms:W3CDTF">2018-11-28T23:03:47Z</dcterms:modified>
</cp:coreProperties>
</file>